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1.svg" ContentType="image/svg+xml"/>
  <Override PartName="/ppt/media/image1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79" r:id="rId6"/>
    <p:sldId id="280" r:id="rId7"/>
    <p:sldId id="294" r:id="rId8"/>
    <p:sldId id="263" r:id="rId9"/>
    <p:sldId id="290" r:id="rId10"/>
    <p:sldId id="291" r:id="rId11"/>
    <p:sldId id="292" r:id="rId12"/>
    <p:sldId id="313" r:id="rId13"/>
    <p:sldId id="293" r:id="rId14"/>
    <p:sldId id="260" r:id="rId15"/>
    <p:sldId id="307" r:id="rId16"/>
    <p:sldId id="261" r:id="rId17"/>
    <p:sldId id="264" r:id="rId18"/>
    <p:sldId id="265" r:id="rId19"/>
    <p:sldId id="266" r:id="rId20"/>
    <p:sldId id="267"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true"/>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true"/>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true"/>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true"/>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true"/>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true"/>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true"/>
          </p:cNvPicPr>
          <p:nvPr/>
        </p:nvPicPr>
        <p:blipFill>
          <a:blip r:embed="rId3"/>
          <a:srcRect l="18732"/>
          <a:stretch>
            <a:fillRect/>
          </a:stretch>
        </p:blipFill>
        <p:spPr>
          <a:xfrm flipH="true">
            <a:off x="13997189" y="0"/>
            <a:ext cx="10393162" cy="13716001"/>
          </a:xfrm>
          <a:prstGeom prst="rect">
            <a:avLst/>
          </a:prstGeom>
          <a:ln w="12700">
            <a:miter lim="400000"/>
            <a:headEnd/>
            <a:tailEnd/>
          </a:ln>
        </p:spPr>
      </p:pic>
      <p:sp>
        <p:nvSpPr>
          <p:cNvPr id="48"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true"/>
          </p:cNvPicPr>
          <p:nvPr/>
        </p:nvPicPr>
        <p:blipFill>
          <a:blip r:embed="rId3"/>
          <a:srcRect l="53263"/>
          <a:stretch>
            <a:fillRect/>
          </a:stretch>
        </p:blipFill>
        <p:spPr>
          <a:xfrm flipH="true">
            <a:off x="18391389" y="0"/>
            <a:ext cx="5977084" cy="13716000"/>
          </a:xfrm>
          <a:prstGeom prst="rect">
            <a:avLst/>
          </a:prstGeom>
          <a:ln w="12700">
            <a:miter lim="400000"/>
            <a:headEnd/>
            <a:tailEnd/>
          </a:ln>
        </p:spPr>
      </p:pic>
      <p:sp>
        <p:nvSpPr>
          <p:cNvPr id="57"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true"/>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true"/>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true"/>
          <p:nvPr>
            <p:ph type="title" hasCustomPrompt="true"/>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true"/>
          <p:nvPr>
            <p:ph type="body" idx="1" hasCustomPrompt="true"/>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true"/>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2.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tiff"/><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1.svg"/><Relationship Id="rId7" Type="http://schemas.openxmlformats.org/officeDocument/2006/relationships/image" Target="../media/image9.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9.sv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true"/>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true"/>
          <p:nvPr/>
        </p:nvSpPr>
        <p:spPr>
          <a:xfrm>
            <a:off x="1544320" y="3058795"/>
            <a:ext cx="9921240" cy="3179445"/>
          </a:xfrm>
          <a:prstGeom prst="rect">
            <a:avLst/>
          </a:prstGeom>
          <a:ln w="12700">
            <a:miter lim="400000"/>
          </a:ln>
        </p:spPr>
        <p:txBody>
          <a:bodyPr wrap="square" lIns="50800" tIns="50800" rIns="50800" bIns="50800" anchor="ctr">
            <a:spAutoFit/>
          </a:bodyPr>
          <a:lstStyle/>
          <a:p>
            <a:pPr algn="l">
              <a:defRPr sz="10000" b="1">
                <a:solidFill>
                  <a:srgbClr val="FFFFFF"/>
                </a:solidFill>
              </a:defRPr>
            </a:pPr>
            <a:r>
              <a:rPr lang="en-US" altLang="zh-CN"/>
              <a:t>Zeitgeist</a:t>
            </a:r>
            <a:endParaRPr lang="en-US" altLang="zh-CN"/>
          </a:p>
          <a:p>
            <a:pPr algn="l">
              <a:defRPr sz="10000" b="1">
                <a:solidFill>
                  <a:srgbClr val="FFFFFF"/>
                </a:solidFill>
              </a:defRPr>
            </a:pPr>
            <a:r>
              <a:rPr lang="zh-CN" altLang="en-US"/>
              <a:t>与预测市场</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6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grpSp>
        <p:nvGrpSpPr>
          <p:cNvPr id="3" name="组合 2"/>
          <p:cNvGrpSpPr/>
          <p:nvPr/>
        </p:nvGrpSpPr>
        <p:grpSpPr>
          <a:xfrm>
            <a:off x="2093595" y="2373630"/>
            <a:ext cx="21097240" cy="10698480"/>
            <a:chOff x="3297" y="2269"/>
            <a:chExt cx="12605" cy="6392"/>
          </a:xfrm>
        </p:grpSpPr>
        <p:sp>
          <p:nvSpPr>
            <p:cNvPr id="73" name="Freeform: Shape 72"/>
            <p:cNvSpPr/>
            <p:nvPr/>
          </p:nvSpPr>
          <p:spPr>
            <a:xfrm>
              <a:off x="3297" y="2869"/>
              <a:ext cx="12605" cy="5147"/>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457200" rIns="640080" rtlCol="0" anchor="t"/>
            <a:p>
              <a:pPr lvl="0" algn="just"/>
              <a:endParaRPr kumimoji="0" lang="en-US" sz="24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4" name="Freeform: Shape 73"/>
            <p:cNvSpPr/>
            <p:nvPr/>
          </p:nvSpPr>
          <p:spPr>
            <a:xfrm>
              <a:off x="3297" y="2269"/>
              <a:ext cx="1583" cy="1199"/>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sp>
          <p:nvSpPr>
            <p:cNvPr id="75" name="Freeform: Shape 74"/>
            <p:cNvSpPr/>
            <p:nvPr/>
          </p:nvSpPr>
          <p:spPr>
            <a:xfrm>
              <a:off x="14320" y="7463"/>
              <a:ext cx="1583" cy="1199"/>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grpSp>
      <p:sp>
        <p:nvSpPr>
          <p:cNvPr id="2" name="文本框 1"/>
          <p:cNvSpPr txBox="true"/>
          <p:nvPr/>
        </p:nvSpPr>
        <p:spPr>
          <a:xfrm>
            <a:off x="3365500" y="7727315"/>
            <a:ext cx="1811528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n-lt"/>
              <a:ea typeface="+mn-ea"/>
              <a:cs typeface="+mn-cs"/>
              <a:sym typeface="Helvetica Neue"/>
            </a:endParaRPr>
          </a:p>
        </p:txBody>
      </p:sp>
      <mc:AlternateContent xmlns:mc="http://schemas.openxmlformats.org/markup-compatibility/2006">
        <mc:Choice xmlns:a14="http://schemas.microsoft.com/office/drawing/2010/main" Requires="a14">
          <p:sp>
            <p:nvSpPr>
              <p:cNvPr id="4" name="Text Box 3"/>
              <p:cNvSpPr txBox="true"/>
              <p:nvPr/>
            </p:nvSpPr>
            <p:spPr>
              <a:xfrm>
                <a:off x="4011295" y="3981133"/>
                <a:ext cx="16531590" cy="16998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R="0" algn="ctr" defTabSz="2438400" rtl="0" fontAlgn="auto" latinLnBrk="0" hangingPunct="0">
                  <a:lnSpc>
                    <a:spcPct val="100000"/>
                  </a:lnSpc>
                  <a:spcBef>
                    <a:spcPts val="0"/>
                  </a:spcBef>
                  <a:spcAft>
                    <a:spcPts val="0"/>
                  </a:spcAft>
                  <a:buClrTx/>
                  <a:buSzTx/>
                  <a:buFont typeface="Arial" panose="02080604020202020204" pitchFamily="34" charset="0"/>
                </a:pPr>
                <a14:m>
                  <m:oMathPara xmlns:m="http://schemas.openxmlformats.org/officeDocument/2006/math">
                    <m:oMathParaPr>
                      <m:jc m:val="centerGroup"/>
                    </m:oMathParaPr>
                    <m:oMath xmlns:m="http://schemas.openxmlformats.org/officeDocument/2006/math">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𝐵𝑆</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f>
                        <m:f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fPr>
                        <m:num>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1</m:t>
                          </m:r>
                        </m:num>
                        <m:den>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𝑁</m:t>
                          </m:r>
                        </m:den>
                      </m:f>
                      <m:nary>
                        <m:naryPr>
                          <m:chr m:val="∑"/>
                          <m:limLoc m:val="undOv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naryPr>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1</m:t>
                          </m:r>
                        </m:sub>
                        <m:sup>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𝑁</m:t>
                          </m:r>
                        </m:sup>
                        <m:e>
                          <m:sSup>
                            <m:sSup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p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sSub>
                                <m:sSub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𝑓</m:t>
                                  </m:r>
                                </m:e>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sSub>
                                <m:sSub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𝑜</m:t>
                                  </m:r>
                                </m:e>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e>
                            <m:sup>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2</m:t>
                              </m:r>
                            </m:sup>
                          </m:sSup>
                        </m:e>
                      </m:nary>
                    </m:oMath>
                  </m:oMathPara>
                </a14:m>
                <a:endParaRPr kumimoji="0" lang="zh-CN" altLang="en-US" sz="4000" b="0" i="0" u="none" strike="noStrike" cap="none" spc="0" normalizeH="0" baseline="0">
                  <a:ln>
                    <a:noFill/>
                  </a:ln>
                  <a:solidFill>
                    <a:schemeClr val="bg1"/>
                  </a:solidFill>
                  <a:effectLst/>
                  <a:uFillTx/>
                  <a:latin typeface="+mn-lt"/>
                  <a:ea typeface="宋体" charset="0"/>
                  <a:cs typeface="+mn-cs"/>
                  <a:sym typeface="Helvetica Neue"/>
                </a:endParaRPr>
              </a:p>
            </p:txBody>
          </p:sp>
        </mc:Choice>
        <mc:Fallback>
          <p:sp>
            <p:nvSpPr>
              <p:cNvPr id="4" name="Text Box 3"/>
              <p:cNvSpPr txBox="true">
                <a:spLocks noRot="true" noChangeAspect="true" noMove="true" noResize="true" noEditPoints="true" noAdjustHandles="true" noChangeArrowheads="true" noChangeShapeType="true" noTextEdit="true"/>
              </p:cNvSpPr>
              <p:nvPr/>
            </p:nvSpPr>
            <p:spPr>
              <a:xfrm>
                <a:off x="4011295" y="3981133"/>
                <a:ext cx="16531590" cy="1699895"/>
              </a:xfrm>
              <a:prstGeom prst="rect">
                <a:avLst/>
              </a:prstGeom>
              <a:blipFill rotWithShape="true">
                <a:blip r:embed="rId3"/>
                <a:stretch>
                  <a:fillRect t="-19" b="19"/>
                </a:stretch>
              </a:blipFill>
              <a:ln w="12700" cap="flat">
                <a:noFill/>
                <a:miter lim="400000"/>
              </a:ln>
            </p:spPr>
            <p:style>
              <a:lnRef idx="0">
                <a:srgbClr val="FFFFFF"/>
              </a:lnRef>
              <a:fillRef idx="0">
                <a:srgbClr val="FFFFFF"/>
              </a:fillRef>
              <a:effectRef idx="0">
                <a:srgbClr val="FFFFFF"/>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 Box 4"/>
              <p:cNvSpPr txBox="true"/>
              <p:nvPr/>
            </p:nvSpPr>
            <p:spPr>
              <a:xfrm>
                <a:off x="3475990" y="6007418"/>
                <a:ext cx="18364835" cy="15805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其中</a:t>
                </a:r>
                <a14:m>
                  <m:oMath xmlns:m="http://schemas.openxmlformats.org/officeDocument/2006/math">
                    <m:sSub>
                      <m:sSubPr>
                        <m:ctrlP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𝑓</m:t>
                        </m:r>
                      </m:e>
                      <m:sub>
                        <m: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oMath>
                </a14:m>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是预测的概率，而</a:t>
                </a:r>
                <a14:m>
                  <m:oMath xmlns:m="http://schemas.openxmlformats.org/officeDocument/2006/math">
                    <m:sSub>
                      <m:sSubPr>
                        <m:ctrlP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𝑜</m:t>
                        </m:r>
                      </m:e>
                      <m:sub>
                        <m: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oMath>
                </a14:m>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是事件的实际结果，事件发生则为</a:t>
                </a: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1</a:t>
                </a:r>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，反之为</a:t>
                </a: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0.</a:t>
                </a:r>
                <a:endPar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N </a:t>
                </a:r>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是预测实例的数量。</a:t>
                </a:r>
                <a:endPar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en-US" altLang="zh-CN" sz="3200" b="0" i="0" u="none" strike="noStrike" cap="none" spc="0" normalizeH="0" baseline="0">
                    <a:ln>
                      <a:noFill/>
                    </a:ln>
                    <a:solidFill>
                      <a:schemeClr val="bg1"/>
                    </a:solidFill>
                    <a:effectLst/>
                    <a:uFillTx/>
                    <a:latin typeface="+mn-lt"/>
                    <a:ea typeface="宋体" charset="0"/>
                    <a:cs typeface="+mn-cs"/>
                    <a:sym typeface="Helvetica Neue"/>
                  </a:rPr>
                  <a:t>实际上，它是预测的均方误差。此公式主要用于二元事件</a:t>
                </a: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p:txBody>
          </p:sp>
        </mc:Choice>
        <mc:Fallback>
          <p:sp>
            <p:nvSpPr>
              <p:cNvPr id="5" name="Text Box 4"/>
              <p:cNvSpPr txBox="true">
                <a:spLocks noRot="true" noChangeAspect="true" noMove="true" noResize="true" noEditPoints="true" noAdjustHandles="true" noChangeArrowheads="true" noChangeShapeType="true" noTextEdit="true"/>
              </p:cNvSpPr>
              <p:nvPr/>
            </p:nvSpPr>
            <p:spPr>
              <a:xfrm>
                <a:off x="3475990" y="6007418"/>
                <a:ext cx="18364835" cy="1580515"/>
              </a:xfrm>
              <a:prstGeom prst="rect">
                <a:avLst/>
              </a:prstGeom>
              <a:blipFill rotWithShape="true">
                <a:blip r:embed="rId4"/>
                <a:stretch>
                  <a:fillRect t="-20" b="20"/>
                </a:stretch>
              </a:blipFill>
              <a:ln w="12700" cap="flat">
                <a:noFill/>
                <a:miter lim="400000"/>
              </a:ln>
            </p:spPr>
            <p:style>
              <a:lnRef idx="0">
                <a:srgbClr val="FFFFFF"/>
              </a:lnRef>
              <a:fillRef idx="0">
                <a:srgbClr val="FFFFFF"/>
              </a:fillRef>
              <a:effectRef idx="0">
                <a:srgbClr val="FFFFFF"/>
              </a:effectRef>
              <a:fontRef idx="none"/>
            </p:style>
            <p:txBody>
              <a:bodyPr/>
              <a:lstStyle/>
              <a:p>
                <a:r>
                  <a:rPr lang="en-US" altLang="en-US">
                    <a:noFill/>
                  </a:rPr>
                  <a:t> </a:t>
                </a:r>
              </a:p>
            </p:txBody>
          </p:sp>
        </mc:Fallback>
      </mc:AlternateContent>
      <p:sp>
        <p:nvSpPr>
          <p:cNvPr id="6" name="Text Box 5"/>
          <p:cNvSpPr txBox="true"/>
          <p:nvPr/>
        </p:nvSpPr>
        <p:spPr>
          <a:xfrm>
            <a:off x="3650615" y="8972868"/>
            <a:ext cx="16606520" cy="2807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l" defTabSz="2438400" rtl="0" fontAlgn="auto" latinLnBrk="0" hangingPunct="0">
              <a:lnSpc>
                <a:spcPct val="110000"/>
              </a:lnSpc>
              <a:spcBef>
                <a:spcPts val="0"/>
              </a:spcBef>
              <a:spcAft>
                <a:spcPts val="0"/>
              </a:spcAft>
              <a:buClrTx/>
              <a:buSzTx/>
              <a:buFontTx/>
              <a:buNone/>
            </a:pPr>
            <a:r>
              <a:rPr kumimoji="0" lang="en-US" sz="3200" b="0" i="0" u="none" strike="noStrike" cap="none" spc="0" normalizeH="0" baseline="0">
                <a:ln>
                  <a:noFill/>
                </a:ln>
                <a:solidFill>
                  <a:schemeClr val="bg1"/>
                </a:solidFill>
                <a:effectLst/>
                <a:uFillTx/>
                <a:latin typeface="+mn-lt"/>
                <a:ea typeface="+mn-ea"/>
                <a:cs typeface="+mn-cs"/>
                <a:sym typeface="Helvetica Neue"/>
              </a:rPr>
              <a:t>Simple Brier 不涉及金钱，也不能让人们更早地从投注中获益。双重拍卖和 LMSR 的优势在于它们有效地“依赖于时间”，即使只是将概率推向真相，也能让人受益。</a:t>
            </a:r>
            <a:endParaRPr kumimoji="0" lang="en-US" sz="32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10000"/>
              </a:lnSpc>
              <a:spcBef>
                <a:spcPts val="0"/>
              </a:spcBef>
              <a:spcAft>
                <a:spcPts val="0"/>
              </a:spcAft>
              <a:buClrTx/>
              <a:buSzTx/>
              <a:buFontTx/>
              <a:buNone/>
            </a:pPr>
            <a:endParaRPr kumimoji="0" lang="en-US" sz="32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10000"/>
              </a:lnSpc>
              <a:spcBef>
                <a:spcPts val="0"/>
              </a:spcBef>
              <a:spcAft>
                <a:spcPts val="0"/>
              </a:spcAft>
              <a:buClrTx/>
              <a:buSzTx/>
              <a:buFontTx/>
              <a:buNone/>
            </a:pPr>
            <a:r>
              <a:rPr kumimoji="0" lang="en-US" sz="3200" b="0" i="0" u="none" strike="noStrike" cap="none" spc="0" normalizeH="0" baseline="0">
                <a:ln>
                  <a:noFill/>
                </a:ln>
                <a:solidFill>
                  <a:schemeClr val="bg1"/>
                </a:solidFill>
                <a:effectLst/>
                <a:uFillTx/>
                <a:latin typeface="+mn-lt"/>
                <a:ea typeface="+mn-ea"/>
                <a:cs typeface="+mn-cs"/>
                <a:sym typeface="Helvetica Neue"/>
              </a:rPr>
              <a:t>从理论上讲，如果一个人在市场处于 30% 时下注 90%，那么他们应该比后来在市场处于 90% 时下注 91% 的人获得更多的回报，但简单地说，情况并非如此。</a:t>
            </a:r>
            <a:endParaRPr kumimoji="0" lang="en-US" sz="3200" b="0" i="0" u="none" strike="noStrike" cap="none" spc="0" normalizeH="0" baseline="0">
              <a:ln>
                <a:noFill/>
              </a:ln>
              <a:solidFill>
                <a:schemeClr val="bg1"/>
              </a:solidFill>
              <a:effectLst/>
              <a:uFillTx/>
              <a:latin typeface="+mn-lt"/>
              <a:ea typeface="+mn-ea"/>
              <a:cs typeface="+mn-cs"/>
              <a:sym typeface="Helvetica Neue"/>
            </a:endParaRPr>
          </a:p>
        </p:txBody>
      </p:sp>
      <p:sp>
        <p:nvSpPr>
          <p:cNvPr id="7" name="Text Box 6"/>
          <p:cNvSpPr txBox="true"/>
          <p:nvPr/>
        </p:nvSpPr>
        <p:spPr>
          <a:xfrm>
            <a:off x="8035290" y="8135303"/>
            <a:ext cx="956945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en-US" sz="4000" b="1" i="0" u="none" strike="noStrike" cap="none" spc="0" normalizeH="0" baseline="0">
                <a:ln>
                  <a:noFill/>
                </a:ln>
                <a:solidFill>
                  <a:schemeClr val="bg1"/>
                </a:solidFill>
                <a:effectLst/>
                <a:uFillTx/>
                <a:latin typeface="+mn-lt"/>
                <a:ea typeface="+mn-ea"/>
                <a:cs typeface="+mn-cs"/>
                <a:sym typeface="Helvetica Neue"/>
              </a:rPr>
              <a:t>Brier</a:t>
            </a:r>
            <a:r>
              <a:rPr kumimoji="0" lang="zh-CN" altLang="en-US" sz="4000" b="1" i="0" u="none" strike="noStrike" cap="none" spc="0" normalizeH="0" baseline="0">
                <a:ln>
                  <a:noFill/>
                </a:ln>
                <a:solidFill>
                  <a:schemeClr val="bg1"/>
                </a:solidFill>
                <a:effectLst/>
                <a:uFillTx/>
                <a:latin typeface="+mn-lt"/>
                <a:ea typeface="宋体" charset="0"/>
                <a:cs typeface="+mn-cs"/>
                <a:sym typeface="Helvetica Neue"/>
              </a:rPr>
              <a:t>和连续双边拍卖以及</a:t>
            </a:r>
            <a:r>
              <a:rPr kumimoji="0" lang="en-US" altLang="zh-CN" sz="4000" b="1" i="0" u="none" strike="noStrike" cap="none" spc="0" normalizeH="0" baseline="0">
                <a:ln>
                  <a:noFill/>
                </a:ln>
                <a:solidFill>
                  <a:schemeClr val="bg1"/>
                </a:solidFill>
                <a:effectLst/>
                <a:uFillTx/>
                <a:latin typeface="+mn-lt"/>
                <a:ea typeface="宋体" charset="0"/>
                <a:cs typeface="+mn-cs"/>
                <a:sym typeface="Helvetica Neue"/>
              </a:rPr>
              <a:t>LMSR</a:t>
            </a:r>
            <a:r>
              <a:rPr kumimoji="0" lang="zh-CN" altLang="en-US" sz="4000" b="1" i="0" u="none" strike="noStrike" cap="none" spc="0" normalizeH="0" baseline="0">
                <a:ln>
                  <a:noFill/>
                </a:ln>
                <a:solidFill>
                  <a:schemeClr val="bg1"/>
                </a:solidFill>
                <a:effectLst/>
                <a:uFillTx/>
                <a:latin typeface="+mn-lt"/>
                <a:ea typeface="宋体" charset="0"/>
                <a:cs typeface="+mn-cs"/>
                <a:sym typeface="Helvetica Neue"/>
              </a:rPr>
              <a:t>的对比</a:t>
            </a:r>
            <a:endParaRPr kumimoji="0" lang="zh-CN" altLang="en-US" sz="4000" b="1" i="0" u="none" strike="noStrike" cap="none" spc="0" normalizeH="0" baseline="0">
              <a:ln>
                <a:noFill/>
              </a:ln>
              <a:solidFill>
                <a:schemeClr val="bg1"/>
              </a:solidFill>
              <a:effectLst/>
              <a:uFillTx/>
              <a:latin typeface="+mn-lt"/>
              <a:ea typeface="宋体" charset="0"/>
              <a:cs typeface="+mn-cs"/>
              <a:sym typeface="Helvetica Neue"/>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LMSR——</a:t>
            </a:r>
            <a:r>
              <a:rPr lang="zh-CN" altLang="en-US" sz="5400">
                <a:latin typeface="微软雅黑" panose="020B0503020204020204" charset="-122"/>
                <a:ea typeface="微软雅黑" panose="020B0503020204020204" charset="-122"/>
              </a:rPr>
              <a:t>对数市场评分规则</a:t>
            </a:r>
            <a:endParaRPr lang="zh-CN" altLang="en-US" sz="5400">
              <a:latin typeface="微软雅黑" panose="020B0503020204020204" charset="-122"/>
              <a:ea typeface="微软雅黑" panose="020B050302020402020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true"/>
          <p:nvPr/>
        </p:nvSpPr>
        <p:spPr>
          <a:xfrm>
            <a:off x="1338966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ea typeface="宋体" pitchFamily="2" charset="-122"/>
              </a:rPr>
              <a:t>理想的预测市场模型</a:t>
            </a:r>
            <a:endParaRPr lang="zh-CN">
              <a:ea typeface="宋体" pitchFamily="2" charset="-122"/>
            </a:endParaRPr>
          </a:p>
        </p:txBody>
      </p:sp>
      <p:pic>
        <p:nvPicPr>
          <p:cNvPr id="191" name="Изображение" descr="Изображение"/>
          <p:cNvPicPr>
            <a:picLocks noChangeAspect="true"/>
          </p:cNvPicPr>
          <p:nvPr/>
        </p:nvPicPr>
        <p:blipFill>
          <a:blip r:embed="rId3"/>
          <a:srcRect l="3607"/>
          <a:stretch>
            <a:fillRect/>
          </a:stretch>
        </p:blipFill>
        <p:spPr>
          <a:xfrm>
            <a:off x="959901" y="3707370"/>
            <a:ext cx="11810791" cy="7897616"/>
          </a:xfrm>
          <a:prstGeom prst="rect">
            <a:avLst/>
          </a:prstGeom>
          <a:ln w="12700">
            <a:miter lim="400000"/>
            <a:headEnd/>
            <a:tailEnd/>
          </a:ln>
        </p:spPr>
      </p:pic>
      <p:grpSp>
        <p:nvGrpSpPr>
          <p:cNvPr id="2" name="Group 1"/>
          <p:cNvGrpSpPr/>
          <p:nvPr/>
        </p:nvGrpSpPr>
        <p:grpSpPr>
          <a:xfrm>
            <a:off x="9872980" y="4956175"/>
            <a:ext cx="14083030" cy="6467475"/>
            <a:chOff x="18261" y="6700"/>
            <a:chExt cx="13360" cy="5987"/>
          </a:xfrm>
        </p:grpSpPr>
        <p:cxnSp>
          <p:nvCxnSpPr>
            <p:cNvPr id="57" name="Straight Connector 56"/>
            <p:cNvCxnSpPr>
              <a:stCxn id="58" idx="4"/>
              <a:endCxn id="61" idx="0"/>
            </p:cNvCxnSpPr>
            <p:nvPr/>
          </p:nvCxnSpPr>
          <p:spPr>
            <a:xfrm>
              <a:off x="26573" y="7483"/>
              <a:ext cx="0" cy="4422"/>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58" name="Oval 57"/>
            <p:cNvSpPr/>
            <p:nvPr/>
          </p:nvSpPr>
          <p:spPr>
            <a:xfrm>
              <a:off x="26415" y="7167"/>
              <a:ext cx="316" cy="3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59" name="Oval 58"/>
            <p:cNvSpPr/>
            <p:nvPr/>
          </p:nvSpPr>
          <p:spPr>
            <a:xfrm>
              <a:off x="26415" y="8746"/>
              <a:ext cx="316" cy="3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0" name="Oval 59"/>
            <p:cNvSpPr/>
            <p:nvPr/>
          </p:nvSpPr>
          <p:spPr>
            <a:xfrm>
              <a:off x="26415" y="10325"/>
              <a:ext cx="316" cy="3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1" name="Oval 60"/>
            <p:cNvSpPr/>
            <p:nvPr/>
          </p:nvSpPr>
          <p:spPr>
            <a:xfrm>
              <a:off x="26415" y="11905"/>
              <a:ext cx="316" cy="316"/>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2" name="Straight Connector 61"/>
            <p:cNvCxnSpPr/>
            <p:nvPr/>
          </p:nvCxnSpPr>
          <p:spPr>
            <a:xfrm>
              <a:off x="25964"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true">
              <a:off x="23308" y="7483"/>
              <a:ext cx="0" cy="442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64" name="Oval 63"/>
            <p:cNvSpPr/>
            <p:nvPr/>
          </p:nvSpPr>
          <p:spPr>
            <a:xfrm rot="10800000">
              <a:off x="23150" y="11905"/>
              <a:ext cx="316" cy="316"/>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5" name="Oval 64"/>
            <p:cNvSpPr/>
            <p:nvPr/>
          </p:nvSpPr>
          <p:spPr>
            <a:xfrm rot="10800000">
              <a:off x="23150" y="10325"/>
              <a:ext cx="316" cy="3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6" name="Oval 65"/>
            <p:cNvSpPr/>
            <p:nvPr/>
          </p:nvSpPr>
          <p:spPr>
            <a:xfrm rot="10800000">
              <a:off x="23150" y="8746"/>
              <a:ext cx="316" cy="3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7" name="Oval 66"/>
            <p:cNvSpPr/>
            <p:nvPr/>
          </p:nvSpPr>
          <p:spPr>
            <a:xfrm rot="10800000">
              <a:off x="23150" y="7167"/>
              <a:ext cx="316" cy="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8" name="Straight Connector 67"/>
            <p:cNvCxnSpPr/>
            <p:nvPr/>
          </p:nvCxnSpPr>
          <p:spPr>
            <a:xfrm rot="10800000" flipV="true">
              <a:off x="23308"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69" name="Group 68"/>
            <p:cNvGrpSpPr/>
            <p:nvPr/>
          </p:nvGrpSpPr>
          <p:grpSpPr>
            <a:xfrm>
              <a:off x="27355" y="6700"/>
              <a:ext cx="4266" cy="1250"/>
              <a:chOff x="5692588" y="1560606"/>
              <a:chExt cx="3195918" cy="936812"/>
            </a:xfrm>
          </p:grpSpPr>
          <p:sp>
            <p:nvSpPr>
              <p:cNvPr id="70" name="Rectangle: Rounded Corners 69"/>
              <p:cNvSpPr/>
              <p:nvPr/>
            </p:nvSpPr>
            <p:spPr>
              <a:xfrm>
                <a:off x="5800164" y="1625600"/>
                <a:ext cx="3088342" cy="806824"/>
              </a:xfrm>
              <a:prstGeom prst="roundRect">
                <a:avLst>
                  <a:gd name="adj" fmla="val 50000"/>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71" name="Rectangle: Rounded Corners 70"/>
              <p:cNvSpPr/>
              <p:nvPr/>
            </p:nvSpPr>
            <p:spPr>
              <a:xfrm>
                <a:off x="6279776" y="1780241"/>
                <a:ext cx="2420879" cy="4975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a:solidFill>
                      <a:schemeClr val="bg1"/>
                    </a:solidFill>
                  </a:rPr>
                  <a:t>能够提早进行交易，而不是要等到结果出来才可以</a:t>
                </a:r>
                <a:endParaRPr lang="en-US" sz="2000" b="1">
                  <a:solidFill>
                    <a:schemeClr val="bg1"/>
                  </a:solidFill>
                </a:endParaRPr>
              </a:p>
            </p:txBody>
          </p:sp>
          <p:sp>
            <p:nvSpPr>
              <p:cNvPr id="72" name="Oval 7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87" name="Oval 86"/>
              <p:cNvSpPr/>
              <p:nvPr/>
            </p:nvSpPr>
            <p:spPr>
              <a:xfrm>
                <a:off x="5692588" y="1625600"/>
                <a:ext cx="806824" cy="806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5</a:t>
                </a:r>
                <a:endParaRPr lang="en-US" sz="2400" b="1"/>
              </a:p>
            </p:txBody>
          </p:sp>
        </p:grpSp>
        <p:grpSp>
          <p:nvGrpSpPr>
            <p:cNvPr id="94" name="Group 93"/>
            <p:cNvGrpSpPr/>
            <p:nvPr/>
          </p:nvGrpSpPr>
          <p:grpSpPr>
            <a:xfrm>
              <a:off x="27355" y="8279"/>
              <a:ext cx="4266" cy="1250"/>
              <a:chOff x="5692588" y="1560606"/>
              <a:chExt cx="3195918" cy="936812"/>
            </a:xfrm>
          </p:grpSpPr>
          <p:sp>
            <p:nvSpPr>
              <p:cNvPr id="115" name="Rectangle: Rounded Corners 114"/>
              <p:cNvSpPr/>
              <p:nvPr/>
            </p:nvSpPr>
            <p:spPr>
              <a:xfrm>
                <a:off x="5800164" y="1625600"/>
                <a:ext cx="3088342" cy="806824"/>
              </a:xfrm>
              <a:prstGeom prst="roundRect">
                <a:avLst>
                  <a:gd name="adj" fmla="val 5000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6" name="Rectangle: Rounded Corners 115"/>
              <p:cNvSpPr/>
              <p:nvPr/>
            </p:nvSpPr>
            <p:spPr>
              <a:xfrm>
                <a:off x="6279776" y="1780241"/>
                <a:ext cx="2420879" cy="4975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Lorem Ipsum</a:t>
                </a:r>
                <a:endParaRPr lang="en-US"/>
              </a:p>
            </p:txBody>
          </p:sp>
          <p:sp>
            <p:nvSpPr>
              <p:cNvPr id="117" name="Oval 11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8" name="Oval 117"/>
              <p:cNvSpPr/>
              <p:nvPr/>
            </p:nvSpPr>
            <p:spPr>
              <a:xfrm>
                <a:off x="5692588" y="1625600"/>
                <a:ext cx="806824" cy="8068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6</a:t>
                </a:r>
                <a:endParaRPr lang="en-US" sz="2400" b="1"/>
              </a:p>
            </p:txBody>
          </p:sp>
        </p:grpSp>
        <p:grpSp>
          <p:nvGrpSpPr>
            <p:cNvPr id="119" name="Group 118"/>
            <p:cNvGrpSpPr/>
            <p:nvPr/>
          </p:nvGrpSpPr>
          <p:grpSpPr>
            <a:xfrm>
              <a:off x="27355" y="9858"/>
              <a:ext cx="4266" cy="1250"/>
              <a:chOff x="5692588" y="1560606"/>
              <a:chExt cx="3195918" cy="936812"/>
            </a:xfrm>
          </p:grpSpPr>
          <p:sp>
            <p:nvSpPr>
              <p:cNvPr id="120" name="Rectangle: Rounded Corners 119"/>
              <p:cNvSpPr/>
              <p:nvPr/>
            </p:nvSpPr>
            <p:spPr>
              <a:xfrm>
                <a:off x="5800164" y="1625600"/>
                <a:ext cx="3088342" cy="806824"/>
              </a:xfrm>
              <a:prstGeom prst="roundRect">
                <a:avLst>
                  <a:gd name="adj" fmla="val 50000"/>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1" name="Rectangle: Rounded Corners 120"/>
              <p:cNvSpPr/>
              <p:nvPr/>
            </p:nvSpPr>
            <p:spPr>
              <a:xfrm>
                <a:off x="6279776" y="1780241"/>
                <a:ext cx="2420879" cy="49754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输出单个概率</a:t>
                </a:r>
                <a:endParaRPr lang="en-US"/>
              </a:p>
            </p:txBody>
          </p:sp>
          <p:sp>
            <p:nvSpPr>
              <p:cNvPr id="122" name="Oval 12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3" name="Oval 122"/>
              <p:cNvSpPr/>
              <p:nvPr/>
            </p:nvSpPr>
            <p:spPr>
              <a:xfrm>
                <a:off x="5692588" y="1625600"/>
                <a:ext cx="806824" cy="806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7</a:t>
                </a:r>
                <a:endParaRPr lang="en-US" sz="2400" b="1"/>
              </a:p>
            </p:txBody>
          </p:sp>
        </p:grpSp>
        <p:grpSp>
          <p:nvGrpSpPr>
            <p:cNvPr id="124" name="Group 123"/>
            <p:cNvGrpSpPr/>
            <p:nvPr/>
          </p:nvGrpSpPr>
          <p:grpSpPr>
            <a:xfrm>
              <a:off x="27355" y="11437"/>
              <a:ext cx="4266" cy="1250"/>
              <a:chOff x="5692588" y="1560606"/>
              <a:chExt cx="3195918" cy="936812"/>
            </a:xfrm>
          </p:grpSpPr>
          <p:sp>
            <p:nvSpPr>
              <p:cNvPr id="125" name="Rectangle: Rounded Corners 124"/>
              <p:cNvSpPr/>
              <p:nvPr/>
            </p:nvSpPr>
            <p:spPr>
              <a:xfrm>
                <a:off x="5800164" y="1625600"/>
                <a:ext cx="3088342" cy="806824"/>
              </a:xfrm>
              <a:prstGeom prst="roundRect">
                <a:avLst>
                  <a:gd name="adj" fmla="val 50000"/>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6" name="Rectangle: Rounded Corners 125"/>
              <p:cNvSpPr/>
              <p:nvPr/>
            </p:nvSpPr>
            <p:spPr>
              <a:xfrm>
                <a:off x="6279776" y="1780241"/>
                <a:ext cx="2420879" cy="497542"/>
              </a:xfrm>
              <a:prstGeom prst="roundRect">
                <a:avLst>
                  <a:gd name="adj" fmla="val 5000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不允许套利</a:t>
                </a:r>
                <a:endParaRPr lang="en-US"/>
              </a:p>
            </p:txBody>
          </p:sp>
          <p:sp>
            <p:nvSpPr>
              <p:cNvPr id="127" name="Oval 12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8" name="Oval 127"/>
              <p:cNvSpPr/>
              <p:nvPr/>
            </p:nvSpPr>
            <p:spPr>
              <a:xfrm>
                <a:off x="5692588" y="1625600"/>
                <a:ext cx="806824" cy="806824"/>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8</a:t>
                </a:r>
                <a:endParaRPr lang="en-US" sz="2400" b="1"/>
              </a:p>
            </p:txBody>
          </p:sp>
        </p:grpSp>
        <p:grpSp>
          <p:nvGrpSpPr>
            <p:cNvPr id="129" name="Group 128"/>
            <p:cNvGrpSpPr/>
            <p:nvPr/>
          </p:nvGrpSpPr>
          <p:grpSpPr>
            <a:xfrm flipH="true">
              <a:off x="18261" y="6700"/>
              <a:ext cx="4272" cy="1250"/>
              <a:chOff x="5692588" y="1560606"/>
              <a:chExt cx="3195918" cy="936812"/>
            </a:xfrm>
          </p:grpSpPr>
          <p:sp>
            <p:nvSpPr>
              <p:cNvPr id="130" name="Rectangle: Rounded Corners 129"/>
              <p:cNvSpPr/>
              <p:nvPr/>
            </p:nvSpPr>
            <p:spPr>
              <a:xfrm>
                <a:off x="5800164" y="1625600"/>
                <a:ext cx="3088342" cy="80682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1" name="Rectangle: Rounded Corners 130"/>
              <p:cNvSpPr/>
              <p:nvPr/>
            </p:nvSpPr>
            <p:spPr>
              <a:xfrm>
                <a:off x="6279776" y="1780241"/>
                <a:ext cx="2420879" cy="4975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800" b="1"/>
                  <a:t>当人们真实地使用他们对事</a:t>
                </a:r>
                <a:endParaRPr lang="en-US" sz="1800" b="1"/>
              </a:p>
              <a:p>
                <a:pPr algn="l"/>
                <a:r>
                  <a:rPr lang="en-US" sz="1800" b="1"/>
                  <a:t>件的主观概率时，预期收益</a:t>
                </a:r>
                <a:endParaRPr lang="en-US" sz="1800" b="1"/>
              </a:p>
              <a:p>
                <a:pPr algn="l"/>
                <a:r>
                  <a:rPr lang="en-US" sz="1800" b="1"/>
                  <a:t>最大化</a:t>
                </a:r>
                <a:endParaRPr lang="en-US" sz="1800" b="1"/>
              </a:p>
            </p:txBody>
          </p:sp>
          <p:sp>
            <p:nvSpPr>
              <p:cNvPr id="132" name="Oval 13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3" name="Oval 132"/>
              <p:cNvSpPr/>
              <p:nvPr/>
            </p:nvSpPr>
            <p:spPr>
              <a:xfrm>
                <a:off x="5692588" y="1625600"/>
                <a:ext cx="806824" cy="806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1</a:t>
                </a:r>
                <a:endParaRPr lang="en-US" sz="2400" b="1"/>
              </a:p>
            </p:txBody>
          </p:sp>
        </p:grpSp>
        <p:grpSp>
          <p:nvGrpSpPr>
            <p:cNvPr id="134" name="Group 133"/>
            <p:cNvGrpSpPr/>
            <p:nvPr/>
          </p:nvGrpSpPr>
          <p:grpSpPr>
            <a:xfrm flipH="true">
              <a:off x="18261" y="8279"/>
              <a:ext cx="4272" cy="1250"/>
              <a:chOff x="5692588" y="1560606"/>
              <a:chExt cx="3195918" cy="936812"/>
            </a:xfrm>
          </p:grpSpPr>
          <p:sp>
            <p:nvSpPr>
              <p:cNvPr id="135" name="Rectangle: Rounded Corners 134"/>
              <p:cNvSpPr/>
              <p:nvPr/>
            </p:nvSpPr>
            <p:spPr>
              <a:xfrm>
                <a:off x="5800164" y="1625600"/>
                <a:ext cx="3088342" cy="806824"/>
              </a:xfrm>
              <a:prstGeom prst="roundRect">
                <a:avLst>
                  <a:gd name="adj" fmla="val 50000"/>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6" name="Rectangle: Rounded Corners 135"/>
              <p:cNvSpPr/>
              <p:nvPr/>
            </p:nvSpPr>
            <p:spPr>
              <a:xfrm>
                <a:off x="6279776" y="1780241"/>
                <a:ext cx="2420879" cy="4975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t>允许指定概率和金</a:t>
                </a:r>
                <a:r>
                  <a:rPr lang="zh-CN" altLang="en-US" b="1">
                    <a:ea typeface="宋体" pitchFamily="2" charset="-122"/>
                  </a:rPr>
                  <a:t>额</a:t>
                </a:r>
                <a:endParaRPr lang="zh-CN" altLang="en-US" b="1">
                  <a:ea typeface="宋体" pitchFamily="2" charset="-122"/>
                </a:endParaRPr>
              </a:p>
            </p:txBody>
          </p:sp>
          <p:sp>
            <p:nvSpPr>
              <p:cNvPr id="137" name="Oval 13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8" name="Oval 137"/>
              <p:cNvSpPr/>
              <p:nvPr/>
            </p:nvSpPr>
            <p:spPr>
              <a:xfrm>
                <a:off x="5692588" y="1625600"/>
                <a:ext cx="806824" cy="8068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2</a:t>
                </a:r>
                <a:endParaRPr lang="en-US" sz="2400" b="1"/>
              </a:p>
            </p:txBody>
          </p:sp>
        </p:grpSp>
        <p:grpSp>
          <p:nvGrpSpPr>
            <p:cNvPr id="139" name="Group 138"/>
            <p:cNvGrpSpPr/>
            <p:nvPr/>
          </p:nvGrpSpPr>
          <p:grpSpPr>
            <a:xfrm flipH="true">
              <a:off x="18261" y="9858"/>
              <a:ext cx="4272" cy="1250"/>
              <a:chOff x="5692588" y="1560606"/>
              <a:chExt cx="3195918" cy="936812"/>
            </a:xfrm>
          </p:grpSpPr>
          <p:sp>
            <p:nvSpPr>
              <p:cNvPr id="140" name="Rectangle: Rounded Corners 139"/>
              <p:cNvSpPr/>
              <p:nvPr/>
            </p:nvSpPr>
            <p:spPr>
              <a:xfrm>
                <a:off x="5800164" y="1625600"/>
                <a:ext cx="3088342" cy="806824"/>
              </a:xfrm>
              <a:prstGeom prst="roundRect">
                <a:avLst>
                  <a:gd name="adj" fmla="val 50000"/>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1" name="Rectangle: Rounded Corners 140"/>
              <p:cNvSpPr/>
              <p:nvPr/>
            </p:nvSpPr>
            <p:spPr>
              <a:xfrm>
                <a:off x="6279776" y="1780241"/>
                <a:ext cx="2420879" cy="4975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solidFill>
                      <a:schemeClr val="tx1">
                        <a:lumMod val="75000"/>
                        <a:lumOff val="25000"/>
                      </a:schemeClr>
                    </a:solidFill>
                  </a:rPr>
                  <a:t>允许人们在没有对手的情况下下注</a:t>
                </a:r>
                <a:endParaRPr lang="en-US" b="1">
                  <a:solidFill>
                    <a:schemeClr val="tx1">
                      <a:lumMod val="75000"/>
                      <a:lumOff val="25000"/>
                    </a:schemeClr>
                  </a:solidFill>
                </a:endParaRPr>
              </a:p>
            </p:txBody>
          </p:sp>
          <p:sp>
            <p:nvSpPr>
              <p:cNvPr id="142" name="Oval 14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3" name="Oval 142"/>
              <p:cNvSpPr/>
              <p:nvPr/>
            </p:nvSpPr>
            <p:spPr>
              <a:xfrm>
                <a:off x="5692588" y="1625600"/>
                <a:ext cx="806824" cy="806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solidFill>
                      <a:schemeClr val="tx1">
                        <a:lumMod val="75000"/>
                        <a:lumOff val="25000"/>
                      </a:schemeClr>
                    </a:solidFill>
                  </a:rPr>
                  <a:t>3</a:t>
                </a:r>
                <a:endParaRPr lang="en-US" sz="2400" b="1">
                  <a:solidFill>
                    <a:schemeClr val="tx1">
                      <a:lumMod val="75000"/>
                      <a:lumOff val="25000"/>
                    </a:schemeClr>
                  </a:solidFill>
                </a:endParaRPr>
              </a:p>
            </p:txBody>
          </p:sp>
        </p:grpSp>
        <p:grpSp>
          <p:nvGrpSpPr>
            <p:cNvPr id="144" name="Group 143"/>
            <p:cNvGrpSpPr/>
            <p:nvPr/>
          </p:nvGrpSpPr>
          <p:grpSpPr>
            <a:xfrm flipH="true">
              <a:off x="18261" y="11437"/>
              <a:ext cx="4272" cy="1250"/>
              <a:chOff x="5692588" y="1560606"/>
              <a:chExt cx="3195918" cy="936812"/>
            </a:xfrm>
          </p:grpSpPr>
          <p:sp>
            <p:nvSpPr>
              <p:cNvPr id="145" name="Rectangle: Rounded Corners 144"/>
              <p:cNvSpPr/>
              <p:nvPr/>
            </p:nvSpPr>
            <p:spPr>
              <a:xfrm>
                <a:off x="5800164" y="1625600"/>
                <a:ext cx="3088342" cy="806824"/>
              </a:xfrm>
              <a:prstGeom prst="roundRect">
                <a:avLst>
                  <a:gd name="adj" fmla="val 50000"/>
                </a:avLst>
              </a:prstGeom>
              <a:noFill/>
              <a:ln w="57150">
                <a:solidFill>
                  <a:srgbClr val="EB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6" name="Rectangle: Rounded Corners 145"/>
              <p:cNvSpPr/>
              <p:nvPr/>
            </p:nvSpPr>
            <p:spPr>
              <a:xfrm>
                <a:off x="6279776" y="1780241"/>
                <a:ext cx="2420879" cy="497542"/>
              </a:xfrm>
              <a:prstGeom prst="roundRect">
                <a:avLst>
                  <a:gd name="adj" fmla="val 50000"/>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获得补贴比较容易</a:t>
                </a:r>
                <a:endParaRPr lang="en-US" b="1"/>
              </a:p>
            </p:txBody>
          </p:sp>
          <p:sp>
            <p:nvSpPr>
              <p:cNvPr id="147" name="Oval 14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8" name="Oval 147"/>
              <p:cNvSpPr/>
              <p:nvPr/>
            </p:nvSpPr>
            <p:spPr>
              <a:xfrm>
                <a:off x="5692588" y="1625600"/>
                <a:ext cx="806824" cy="806824"/>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4</a:t>
                </a:r>
                <a:endParaRPr lang="en-US" sz="2400" b="1"/>
              </a:p>
            </p:txBody>
          </p:sp>
        </p:grpSp>
        <p:sp>
          <p:nvSpPr>
            <p:cNvPr id="149" name="Oval 148"/>
            <p:cNvSpPr/>
            <p:nvPr/>
          </p:nvSpPr>
          <p:spPr>
            <a:xfrm>
              <a:off x="23918" y="8671"/>
              <a:ext cx="2047" cy="2047"/>
            </a:xfrm>
            <a:prstGeom prst="ellipse">
              <a:avLst/>
            </a:prstGeom>
            <a:gradFill flip="none" rotWithShape="true">
              <a:gsLst>
                <a:gs pos="0">
                  <a:schemeClr val="tx2">
                    <a:lumMod val="90000"/>
                    <a:lumOff val="10000"/>
                  </a:schemeClr>
                </a:gs>
                <a:gs pos="48000">
                  <a:schemeClr val="tx2">
                    <a:lumMod val="75000"/>
                    <a:lumOff val="25000"/>
                  </a:schemeClr>
                </a:gs>
                <a:gs pos="100000">
                  <a:schemeClr val="tx2">
                    <a:lumMod val="50000"/>
                    <a:lumOff val="50000"/>
                  </a:schemeClr>
                </a:gs>
              </a:gsLst>
              <a:lin ang="16200000" scaled="true"/>
              <a:tileRect/>
            </a:gradFill>
            <a:ln>
              <a:noFill/>
            </a:ln>
          </p:spPr>
          <p:style>
            <a:lnRef idx="0">
              <a:scrgbClr r="0" g="0" b="0"/>
            </a:lnRef>
            <a:fillRef idx="0">
              <a:scrgbClr r="0" g="0" b="0"/>
            </a:fillRef>
            <a:effectRef idx="0">
              <a:scrgbClr r="0" g="0" b="0"/>
            </a:effectRef>
            <a:fontRef idx="minor">
              <a:schemeClr val="lt1"/>
            </a:fontRef>
          </p:style>
          <p:txBody>
            <a:bodyPr rtlCol="0" anchor="ctr"/>
            <a:p>
              <a:pPr algn="ctr"/>
              <a:endParaRPr lang="en-US" sz="1350"/>
            </a:p>
          </p:txBody>
        </p:sp>
        <p:pic>
          <p:nvPicPr>
            <p:cNvPr id="150" name="Graphic 149" descr="Lightbulb"/>
            <p:cNvPicPr>
              <a:picLocks noChangeAspect="true"/>
            </p:cNvPicPr>
            <p:nvPr/>
          </p:nvPicPr>
          <p:blipFill>
            <a:blip r:embed="rId4">
              <a:extLst>
                <a:ext uri="{28A0092B-C50C-407E-A947-70E740481C1C}">
                  <a14:useLocalDpi xmlns:a14="http://schemas.microsoft.com/office/drawing/2010/main" val="false"/>
                </a:ext>
                <a:ext uri="{96DAC541-7B7A-43D3-8B79-37D633B846F1}">
                  <asvg:svgBlip xmlns:asvg="http://schemas.microsoft.com/office/drawing/2016/SVG/main" r:embed="rId5"/>
                </a:ext>
              </a:extLst>
            </a:blip>
            <a:stretch>
              <a:fillRect/>
            </a:stretch>
          </p:blipFill>
          <p:spPr>
            <a:xfrm>
              <a:off x="24331" y="9084"/>
              <a:ext cx="1221" cy="1221"/>
            </a:xfrm>
            <a:prstGeom prst="rect">
              <a:avLst/>
            </a:prstGeom>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graphicFrame>
        <p:nvGraphicFramePr>
          <p:cNvPr id="2" name="Table 1"/>
          <p:cNvGraphicFramePr/>
          <p:nvPr/>
        </p:nvGraphicFramePr>
        <p:xfrm>
          <a:off x="1373505" y="2135505"/>
          <a:ext cx="17018000" cy="11424285"/>
        </p:xfrm>
        <a:graphic>
          <a:graphicData uri="http://schemas.openxmlformats.org/drawingml/2006/table">
            <a:tbl>
              <a:tblPr firstRow="true" bandRow="true">
                <a:tableStyleId>{5C22544A-7EE6-4342-B048-85BDC9FD1C3A}</a:tableStyleId>
              </a:tblPr>
              <a:tblGrid>
                <a:gridCol w="6456045"/>
                <a:gridCol w="3740150"/>
                <a:gridCol w="3521075"/>
                <a:gridCol w="3300730"/>
              </a:tblGrid>
              <a:tr h="1149985">
                <a:tc>
                  <a:txBody>
                    <a:bodyPr/>
                    <a:p>
                      <a:pPr>
                        <a:buNone/>
                      </a:pPr>
                      <a:endParaRPr lang="en-US"/>
                    </a:p>
                  </a:txBody>
                  <a:tcPr/>
                </a:tc>
                <a:tc>
                  <a:txBody>
                    <a:bodyPr/>
                    <a:p>
                      <a:pPr>
                        <a:lnSpc>
                          <a:spcPct val="170000"/>
                        </a:lnSpc>
                        <a:buNone/>
                      </a:pPr>
                      <a:r>
                        <a:rPr lang="zh-CN" altLang="en-US" sz="3200">
                          <a:ea typeface="宋体" pitchFamily="2" charset="-122"/>
                        </a:rPr>
                        <a:t>连续双边拍卖</a:t>
                      </a:r>
                      <a:endParaRPr lang="zh-CN" altLang="en-US" sz="3200">
                        <a:ea typeface="宋体" pitchFamily="2" charset="-122"/>
                      </a:endParaRPr>
                    </a:p>
                  </a:txBody>
                  <a:tcPr/>
                </a:tc>
                <a:tc>
                  <a:txBody>
                    <a:bodyPr/>
                    <a:p>
                      <a:pPr>
                        <a:lnSpc>
                          <a:spcPct val="170000"/>
                        </a:lnSpc>
                        <a:buNone/>
                      </a:pPr>
                      <a:r>
                        <a:rPr lang="en-US" sz="3200"/>
                        <a:t>Brier</a:t>
                      </a:r>
                      <a:r>
                        <a:rPr lang="zh-CN" altLang="en-US" sz="3200">
                          <a:ea typeface="宋体" pitchFamily="2" charset="-122"/>
                        </a:rPr>
                        <a:t>分数</a:t>
                      </a:r>
                      <a:endParaRPr lang="zh-CN" altLang="en-US" sz="3200">
                        <a:ea typeface="宋体" pitchFamily="2" charset="-122"/>
                      </a:endParaRPr>
                    </a:p>
                  </a:txBody>
                  <a:tcPr/>
                </a:tc>
                <a:tc>
                  <a:txBody>
                    <a:bodyPr/>
                    <a:p>
                      <a:pPr>
                        <a:lnSpc>
                          <a:spcPct val="170000"/>
                        </a:lnSpc>
                        <a:buNone/>
                      </a:pPr>
                      <a:r>
                        <a:rPr lang="en-US" sz="3200"/>
                        <a:t>LMSR</a:t>
                      </a:r>
                      <a:endParaRPr lang="en-US" sz="3200"/>
                    </a:p>
                  </a:txBody>
                  <a:tcPr/>
                </a:tc>
              </a:tr>
              <a:tr h="2223135">
                <a:tc>
                  <a:txBody>
                    <a:bodyPr/>
                    <a:p>
                      <a:pPr algn="ctr">
                        <a:lnSpc>
                          <a:spcPct val="80000"/>
                        </a:lnSpc>
                      </a:pPr>
                      <a:endParaRPr lang="en-US" sz="2800" b="1"/>
                    </a:p>
                    <a:p>
                      <a:pPr algn="ctr">
                        <a:lnSpc>
                          <a:spcPct val="80000"/>
                        </a:lnSpc>
                      </a:pPr>
                      <a:endParaRPr lang="en-US" sz="2800" b="1"/>
                    </a:p>
                    <a:p>
                      <a:pPr algn="ctr">
                        <a:lnSpc>
                          <a:spcPct val="80000"/>
                        </a:lnSpc>
                      </a:pPr>
                      <a:r>
                        <a:rPr lang="en-US" sz="2800" b="1"/>
                        <a:t>1. </a:t>
                      </a:r>
                      <a:r>
                        <a:rPr lang="en-US" sz="2800" b="1">
                          <a:sym typeface="+mn-ea"/>
                        </a:rPr>
                        <a:t>当人们真实地使用他们对事</a:t>
                      </a:r>
                      <a:endParaRPr lang="en-US" sz="2800" b="1">
                        <a:sym typeface="+mn-ea"/>
                      </a:endParaRPr>
                    </a:p>
                    <a:p>
                      <a:pPr algn="ctr">
                        <a:lnSpc>
                          <a:spcPct val="80000"/>
                        </a:lnSpc>
                      </a:pPr>
                      <a:r>
                        <a:rPr lang="en-US" sz="2800" b="1">
                          <a:sym typeface="+mn-ea"/>
                        </a:rPr>
                        <a:t>件的主观概率时，预期收益</a:t>
                      </a:r>
                      <a:endParaRPr lang="en-US" sz="2800" b="1">
                        <a:sym typeface="+mn-ea"/>
                      </a:endParaRPr>
                    </a:p>
                    <a:p>
                      <a:pPr algn="ctr">
                        <a:lnSpc>
                          <a:spcPct val="80000"/>
                        </a:lnSpc>
                      </a:pPr>
                      <a:r>
                        <a:rPr lang="en-US" sz="2800" b="1">
                          <a:sym typeface="+mn-ea"/>
                        </a:rPr>
                        <a:t>最大化</a:t>
                      </a:r>
                      <a:endParaRPr lang="en-US" sz="2800" b="1">
                        <a:sym typeface="+mn-ea"/>
                      </a:endParaRPr>
                    </a:p>
                    <a:p>
                      <a:pPr algn="ctr">
                        <a:buNone/>
                      </a:pPr>
                      <a:endParaRPr lang="en-US" sz="2800" b="1"/>
                    </a:p>
                  </a:txBody>
                  <a:tcPr/>
                </a:tc>
                <a:tc>
                  <a:txBody>
                    <a:bodyPr/>
                    <a:p>
                      <a:pPr>
                        <a:buNone/>
                      </a:pPr>
                      <a:endParaRPr lang="en-US"/>
                    </a:p>
                  </a:txBody>
                  <a:tcPr/>
                </a:tc>
                <a:tc>
                  <a:txBody>
                    <a:bodyPr/>
                    <a:p>
                      <a:pPr>
                        <a:buNone/>
                      </a:pPr>
                      <a:r>
                        <a:rPr lang="en-US"/>
                        <a:t>Yes</a:t>
                      </a: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2. </a:t>
                      </a:r>
                      <a:r>
                        <a:rPr lang="en-US" sz="2800" b="1">
                          <a:sym typeface="+mn-ea"/>
                        </a:rPr>
                        <a:t>允许指定概率和金</a:t>
                      </a:r>
                      <a:r>
                        <a:rPr lang="zh-CN" altLang="en-US" sz="2800" b="1">
                          <a:ea typeface="宋体" pitchFamily="2" charset="-122"/>
                          <a:sym typeface="+mn-ea"/>
                        </a:rPr>
                        <a:t>额</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3. 允许人们在没有对手的情况下下注</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4. 获得补贴比较容易</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5. 能够提早进行交易，而不是要等到结果出来才可以</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7. 输出单个概率</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8. 不允许套利</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true"/>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5"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true"/>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true"/>
          <p:nvPr/>
        </p:nvSpPr>
        <p:spPr>
          <a:xfrm>
            <a:off x="16176935" y="7442800"/>
            <a:ext cx="7559090" cy="64008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6177361" y="8893139"/>
            <a:ext cx="6874600" cy="601345"/>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sp>
        <p:nvSpPr>
          <p:cNvPr id="169" name="How It Works"/>
          <p:cNvSpPr txBox="true"/>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tLang="en-US">
                <a:ea typeface="宋体" pitchFamily="2" charset="-122"/>
              </a:rPr>
              <a:t>链上的法院系统</a:t>
            </a:r>
            <a:endParaRPr lang="zh-CN" altLang="en-US">
              <a:ea typeface="宋体" pitchFamily="2" charset="-122"/>
            </a:endParaRPr>
          </a:p>
        </p:txBody>
      </p:sp>
      <p:grpSp>
        <p:nvGrpSpPr>
          <p:cNvPr id="2" name="Group 1"/>
          <p:cNvGrpSpPr/>
          <p:nvPr/>
        </p:nvGrpSpPr>
        <p:grpSpPr>
          <a:xfrm rot="0">
            <a:off x="2388870" y="2768600"/>
            <a:ext cx="10838815" cy="2290937"/>
            <a:chOff x="6707124" y="1410006"/>
            <a:chExt cx="4873752" cy="1030059"/>
          </a:xfrm>
          <a:noFill/>
        </p:grpSpPr>
        <p:sp>
          <p:nvSpPr>
            <p:cNvPr id="3" name="Rectangle: Rounded Corners 29"/>
            <p:cNvSpPr/>
            <p:nvPr/>
          </p:nvSpPr>
          <p:spPr>
            <a:xfrm>
              <a:off x="7695590" y="1630213"/>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ZTG 的持有者可以质押他们的代币以加入陪审团。每当针对特定市场进行预言机争议时，这些陪审员都是随机选择的。</a:t>
              </a:r>
              <a:endParaRPr lang="en-US" sz="3200" noProof="1">
                <a:solidFill>
                  <a:schemeClr val="bg1"/>
                </a:solidFill>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true"/>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654675"/>
            <a:ext cx="10838815" cy="2667432"/>
            <a:chOff x="6707124" y="1410006"/>
            <a:chExt cx="4873752" cy="1199340"/>
          </a:xfrm>
          <a:noFill/>
        </p:grpSpPr>
        <p:sp>
          <p:nvSpPr>
            <p:cNvPr id="10" name="Rectangle: Rounded Corners 32"/>
            <p:cNvSpPr/>
            <p:nvPr/>
          </p:nvSpPr>
          <p:spPr>
            <a:xfrm>
              <a:off x="7695590" y="1565687"/>
              <a:ext cx="3885286" cy="104365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法院的陪审员将负责选择市场的真实结果。法院的决定可能会受到质疑，这会越来越多地增加被选中的陪审员的数量——每次都增加了赌注。</a:t>
              </a:r>
              <a:endParaRPr lang="en-US" sz="3200" noProof="1">
                <a:solidFill>
                  <a:schemeClr val="bg1"/>
                </a:solidFill>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true"/>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540750"/>
            <a:ext cx="10838815" cy="1699847"/>
            <a:chOff x="6707124" y="1410006"/>
            <a:chExt cx="4873752" cy="764291"/>
          </a:xfrm>
          <a:noFill/>
        </p:grpSpPr>
        <p:sp>
          <p:nvSpPr>
            <p:cNvPr id="17" name="Rectangle: Rounded Corners 39"/>
            <p:cNvSpPr/>
            <p:nvPr/>
          </p:nvSpPr>
          <p:spPr>
            <a:xfrm>
              <a:off x="7695590" y="1597950"/>
              <a:ext cx="3885286" cy="576347"/>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如果后来的上诉发现陪审员错误地解决了 oracle 的决定，他们将被削减。</a:t>
              </a:r>
              <a:endParaRPr lang="en-US" sz="3200" noProof="1">
                <a:solidFill>
                  <a:schemeClr val="bg1"/>
                </a:solidFill>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true"/>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014079"/>
            <a:chOff x="6707124" y="1410006"/>
            <a:chExt cx="4873752" cy="905577"/>
          </a:xfrm>
          <a:noFill/>
        </p:grpSpPr>
        <p:sp>
          <p:nvSpPr>
            <p:cNvPr id="28" name="Rectangle: Rounded Corners 46"/>
            <p:cNvSpPr/>
            <p:nvPr/>
          </p:nvSpPr>
          <p:spPr>
            <a:xfrm>
              <a:off x="7695590" y="1505731"/>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在创建了一定数量的法定人数并询问市场的真实结果后，如果仍有争议，则案件将转至所有 ZTG 持有者的全球投票以报告结果。</a:t>
              </a:r>
              <a:endParaRPr lang="en-US" sz="3200" noProof="1">
                <a:solidFill>
                  <a:schemeClr val="bg1"/>
                </a:solidFill>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true"/>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true"/>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false"/>
          <p:nvPr/>
        </p:nvPicPr>
        <p:blipFill rotWithShape="true">
          <a:blip r:embed="rId1"/>
          <a:srcRect/>
          <a:stretch>
            <a:fillRect/>
          </a:stretch>
        </p:blipFill>
        <p:spPr>
          <a:xfrm flipH="true">
            <a:off x="0" y="0"/>
            <a:ext cx="24384000" cy="13716000"/>
          </a:xfrm>
          <a:prstGeom prst="rect">
            <a:avLst/>
          </a:prstGeom>
          <a:noFill/>
          <a:ln>
            <a:noFill/>
          </a:ln>
        </p:spPr>
      </p:pic>
      <p:pic>
        <p:nvPicPr>
          <p:cNvPr id="67" name="Google Shape;67;p15" descr="Изображение"/>
          <p:cNvPicPr preferRelativeResize="false"/>
          <p:nvPr/>
        </p:nvPicPr>
        <p:blipFill rotWithShape="true">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69" name="Google Shape;69;p15"/>
          <p:cNvSpPr txBox="true"/>
          <p:nvPr/>
        </p:nvSpPr>
        <p:spPr>
          <a:xfrm>
            <a:off x="1492250" y="2825433"/>
            <a:ext cx="92062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true"/>
          <p:nvPr/>
        </p:nvSpPr>
        <p:spPr>
          <a:xfrm>
            <a:off x="15095220" y="2115820"/>
            <a:ext cx="7028815" cy="2809875"/>
          </a:xfrm>
          <a:prstGeom prst="rect">
            <a:avLst/>
          </a:prstGeom>
          <a:noFill/>
          <a:ln>
            <a:noFill/>
          </a:ln>
        </p:spPr>
        <p:txBody>
          <a:bodyPr spcFirstLastPara="1" wrap="square" lIns="50800" tIns="50800" rIns="50800" bIns="50800" anchor="ctr" anchorCtr="false">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true"/>
          <p:nvPr/>
        </p:nvSpPr>
        <p:spPr>
          <a:xfrm>
            <a:off x="1492250" y="3905568"/>
            <a:ext cx="107175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Market Scoring Rule - 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true"/>
          <p:nvPr/>
        </p:nvSpPr>
        <p:spPr>
          <a:xfrm>
            <a:off x="1492250" y="505206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Logarithmic Market Scoring Rule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true"/>
          <p:nvPr/>
        </p:nvSpPr>
        <p:spPr>
          <a:xfrm>
            <a:off x="1475740" y="6808471"/>
            <a:ext cx="10717530" cy="194818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Liquidity-Sensitive Logarithmic 	Market Scoring Rule</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流动性敏感对数市场评分规则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4" name="Google Shape;74;p15"/>
          <p:cNvSpPr txBox="true"/>
          <p:nvPr/>
        </p:nvSpPr>
        <p:spPr>
          <a:xfrm>
            <a:off x="1459230" y="932434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Rikiddo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一种流动性敏感的动态对数市场评分规则</a:t>
            </a:r>
            <a:endParaRPr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11388090"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7920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true"/>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true"/>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true"/>
          </p:cNvPicPr>
          <p:nvPr/>
        </p:nvPicPr>
        <p:blipFill>
          <a:blip r:embed="rId3"/>
          <a:stretch>
            <a:fillRect/>
          </a:stretch>
        </p:blipFill>
        <p:spPr>
          <a:xfrm>
            <a:off x="902335" y="2389505"/>
            <a:ext cx="11485880" cy="7325360"/>
          </a:xfrm>
          <a:prstGeom prst="rect">
            <a:avLst/>
          </a:prstGeom>
        </p:spPr>
      </p:pic>
      <p:sp>
        <p:nvSpPr>
          <p:cNvPr id="3" name="Text Box 2"/>
          <p:cNvSpPr txBox="true"/>
          <p:nvPr/>
        </p:nvSpPr>
        <p:spPr>
          <a:xfrm>
            <a:off x="13834110" y="1720533"/>
            <a:ext cx="10102850" cy="11399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36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true"/>
          </p:cNvPicPr>
          <p:nvPr/>
        </p:nvPicPr>
        <p:blipFill>
          <a:blip r:embed="rId2"/>
          <a:stretch>
            <a:fillRect/>
          </a:stretch>
        </p:blipFill>
        <p:spPr>
          <a:xfrm>
            <a:off x="-60325" y="8322230"/>
            <a:ext cx="24384000" cy="5402740"/>
          </a:xfrm>
          <a:prstGeom prst="rect">
            <a:avLst/>
          </a:prstGeom>
          <a:ln w="12700">
            <a:miter lim="400000"/>
            <a:headEnd/>
            <a:tailEnd/>
          </a:ln>
        </p:spPr>
      </p:pic>
      <p:sp>
        <p:nvSpPr>
          <p:cNvPr id="157" name="Zeitgeist is an evolving blockchain for prediction markets and futarchy"/>
          <p:cNvSpPr txBox="true"/>
          <p:nvPr/>
        </p:nvSpPr>
        <p:spPr>
          <a:xfrm>
            <a:off x="8352843" y="87947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预测市场的分类</a:t>
            </a:r>
            <a:endParaRPr lang="zh-CN" sz="5400">
              <a:latin typeface="微软雅黑" panose="020B0503020204020204" charset="-122"/>
              <a:ea typeface="微软雅黑" panose="020B0503020204020204" charset="-122"/>
            </a:endParaRPr>
          </a:p>
        </p:txBody>
      </p:sp>
      <p:grpSp>
        <p:nvGrpSpPr>
          <p:cNvPr id="50" name="Group 49"/>
          <p:cNvGrpSpPr/>
          <p:nvPr/>
        </p:nvGrpSpPr>
        <p:grpSpPr>
          <a:xfrm>
            <a:off x="11897995" y="2203450"/>
            <a:ext cx="8036560" cy="8790940"/>
            <a:chOff x="5822295" y="1148189"/>
            <a:chExt cx="5163624" cy="4926686"/>
          </a:xfrm>
        </p:grpSpPr>
        <p:sp>
          <p:nvSpPr>
            <p:cNvPr id="11" name="Oval"/>
            <p:cNvSpPr/>
            <p:nvPr/>
          </p:nvSpPr>
          <p:spPr>
            <a:xfrm>
              <a:off x="7170394"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8" name="Group 47"/>
            <p:cNvGrpSpPr/>
            <p:nvPr/>
          </p:nvGrpSpPr>
          <p:grpSpPr>
            <a:xfrm>
              <a:off x="7431843" y="4334598"/>
              <a:ext cx="1944528" cy="1556442"/>
              <a:chOff x="7415501" y="4334598"/>
              <a:chExt cx="1944528" cy="1556442"/>
            </a:xfrm>
          </p:grpSpPr>
          <p:sp>
            <p:nvSpPr>
              <p:cNvPr id="16" name="Shape"/>
              <p:cNvSpPr/>
              <p:nvPr/>
            </p:nvSpPr>
            <p:spPr>
              <a:xfrm>
                <a:off x="8927004"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853" y="195"/>
                    </a:moveTo>
                    <a:lnTo>
                      <a:pt x="2242" y="259"/>
                    </a:lnTo>
                    <a:lnTo>
                      <a:pt x="0" y="454"/>
                    </a:lnTo>
                    <a:lnTo>
                      <a:pt x="20174" y="21600"/>
                    </a:lnTo>
                    <a:lnTo>
                      <a:pt x="20581" y="21535"/>
                    </a:lnTo>
                    <a:lnTo>
                      <a:pt x="21192" y="21470"/>
                    </a:lnTo>
                    <a:lnTo>
                      <a:pt x="21600" y="21470"/>
                    </a:lnTo>
                    <a:lnTo>
                      <a:pt x="5094"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7" name="Shape"/>
              <p:cNvSpPr/>
              <p:nvPr/>
            </p:nvSpPr>
            <p:spPr>
              <a:xfrm>
                <a:off x="7415501"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9" y="259"/>
                    </a:lnTo>
                    <a:lnTo>
                      <a:pt x="21600" y="454"/>
                    </a:lnTo>
                    <a:lnTo>
                      <a:pt x="1426" y="21600"/>
                    </a:lnTo>
                    <a:lnTo>
                      <a:pt x="1019" y="21535"/>
                    </a:lnTo>
                    <a:lnTo>
                      <a:pt x="408" y="21470"/>
                    </a:lnTo>
                    <a:lnTo>
                      <a:pt x="0" y="21470"/>
                    </a:lnTo>
                    <a:lnTo>
                      <a:pt x="16506"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5" name="Shape"/>
              <p:cNvSpPr/>
              <p:nvPr/>
            </p:nvSpPr>
            <p:spPr>
              <a:xfrm>
                <a:off x="8330570" y="4375449"/>
                <a:ext cx="114390"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1571" y="0"/>
                    </a:moveTo>
                    <a:lnTo>
                      <a:pt x="9257" y="0"/>
                    </a:lnTo>
                    <a:lnTo>
                      <a:pt x="0" y="0"/>
                    </a:lnTo>
                    <a:lnTo>
                      <a:pt x="7714" y="21600"/>
                    </a:lnTo>
                    <a:lnTo>
                      <a:pt x="9257" y="21600"/>
                    </a:lnTo>
                    <a:lnTo>
                      <a:pt x="11571" y="21600"/>
                    </a:lnTo>
                    <a:lnTo>
                      <a:pt x="13886"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12" name="Shape"/>
            <p:cNvSpPr/>
            <p:nvPr/>
          </p:nvSpPr>
          <p:spPr>
            <a:xfrm>
              <a:off x="5822295" y="1148189"/>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74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3" name="Shape"/>
            <p:cNvSpPr/>
            <p:nvPr/>
          </p:nvSpPr>
          <p:spPr>
            <a:xfrm>
              <a:off x="5822295" y="4252898"/>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68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4" name="Rectangle"/>
            <p:cNvSpPr/>
            <p:nvPr/>
          </p:nvSpPr>
          <p:spPr>
            <a:xfrm>
              <a:off x="5936679" y="1229892"/>
              <a:ext cx="4934856"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grpSp>
        <p:nvGrpSpPr>
          <p:cNvPr id="41" name="Graphic 26" descr="Bullseye"/>
          <p:cNvGrpSpPr/>
          <p:nvPr/>
        </p:nvGrpSpPr>
        <p:grpSpPr>
          <a:xfrm>
            <a:off x="13068300" y="2449830"/>
            <a:ext cx="1652905" cy="1652905"/>
            <a:chOff x="6242026" y="1587341"/>
            <a:chExt cx="881475" cy="881475"/>
          </a:xfrm>
        </p:grpSpPr>
        <p:sp>
          <p:nvSpPr>
            <p:cNvPr id="42" name="Freeform: Shape 41"/>
            <p:cNvSpPr/>
            <p:nvPr/>
          </p:nvSpPr>
          <p:spPr>
            <a:xfrm>
              <a:off x="6576251" y="1665388"/>
              <a:ext cx="469201" cy="468283"/>
            </a:xfrm>
            <a:custGeom>
              <a:avLst/>
              <a:gdLst>
                <a:gd name="connsiteX0" fmla="*/ 386564 w 469201"/>
                <a:gd name="connsiteY0" fmla="*/ 82638 h 468283"/>
                <a:gd name="connsiteX1" fmla="*/ 377381 w 469201"/>
                <a:gd name="connsiteY1" fmla="*/ 0 h 468283"/>
                <a:gd name="connsiteX2" fmla="*/ 276379 w 469201"/>
                <a:gd name="connsiteY2" fmla="*/ 101002 h 468283"/>
                <a:gd name="connsiteX3" fmla="*/ 281888 w 469201"/>
                <a:gd name="connsiteY3" fmla="*/ 148749 h 468283"/>
                <a:gd name="connsiteX4" fmla="*/ 134976 w 469201"/>
                <a:gd name="connsiteY4" fmla="*/ 295661 h 468283"/>
                <a:gd name="connsiteX5" fmla="*/ 91820 w 469201"/>
                <a:gd name="connsiteY5" fmla="*/ 284643 h 468283"/>
                <a:gd name="connsiteX6" fmla="*/ 0 w 469201"/>
                <a:gd name="connsiteY6" fmla="*/ 376463 h 468283"/>
                <a:gd name="connsiteX7" fmla="*/ 91820 w 469201"/>
                <a:gd name="connsiteY7" fmla="*/ 468284 h 468283"/>
                <a:gd name="connsiteX8" fmla="*/ 183641 w 469201"/>
                <a:gd name="connsiteY8" fmla="*/ 376463 h 468283"/>
                <a:gd name="connsiteX9" fmla="*/ 173540 w 469201"/>
                <a:gd name="connsiteY9" fmla="*/ 334226 h 468283"/>
                <a:gd name="connsiteX10" fmla="*/ 320453 w 469201"/>
                <a:gd name="connsiteY10" fmla="*/ 187313 h 468283"/>
                <a:gd name="connsiteX11" fmla="*/ 368199 w 469201"/>
                <a:gd name="connsiteY11" fmla="*/ 192823 h 468283"/>
                <a:gd name="connsiteX12" fmla="*/ 469202 w 469201"/>
                <a:gd name="connsiteY12" fmla="*/ 91820 h 468283"/>
                <a:gd name="connsiteX13" fmla="*/ 386564 w 469201"/>
                <a:gd name="connsiteY13" fmla="*/ 82638 h 4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01" h="468283">
                  <a:moveTo>
                    <a:pt x="386564" y="82638"/>
                  </a:moveTo>
                  <a:lnTo>
                    <a:pt x="377381" y="0"/>
                  </a:lnTo>
                  <a:lnTo>
                    <a:pt x="276379" y="101002"/>
                  </a:lnTo>
                  <a:lnTo>
                    <a:pt x="281888" y="148749"/>
                  </a:lnTo>
                  <a:lnTo>
                    <a:pt x="134976" y="295661"/>
                  </a:lnTo>
                  <a:cubicBezTo>
                    <a:pt x="122121" y="289234"/>
                    <a:pt x="107430" y="284643"/>
                    <a:pt x="91820" y="284643"/>
                  </a:cubicBezTo>
                  <a:cubicBezTo>
                    <a:pt x="41319" y="284643"/>
                    <a:pt x="0" y="325962"/>
                    <a:pt x="0" y="376463"/>
                  </a:cubicBezTo>
                  <a:cubicBezTo>
                    <a:pt x="0" y="426964"/>
                    <a:pt x="41319" y="468284"/>
                    <a:pt x="91820" y="468284"/>
                  </a:cubicBezTo>
                  <a:cubicBezTo>
                    <a:pt x="142321" y="468284"/>
                    <a:pt x="183641" y="426964"/>
                    <a:pt x="183641" y="376463"/>
                  </a:cubicBezTo>
                  <a:cubicBezTo>
                    <a:pt x="183641" y="360854"/>
                    <a:pt x="179968" y="347081"/>
                    <a:pt x="173540" y="334226"/>
                  </a:cubicBezTo>
                  <a:lnTo>
                    <a:pt x="320453" y="187313"/>
                  </a:lnTo>
                  <a:lnTo>
                    <a:pt x="368199" y="192823"/>
                  </a:lnTo>
                  <a:lnTo>
                    <a:pt x="469202" y="91820"/>
                  </a:lnTo>
                  <a:lnTo>
                    <a:pt x="386564" y="82638"/>
                  </a:lnTo>
                  <a:close/>
                </a:path>
              </a:pathLst>
            </a:custGeom>
            <a:solidFill>
              <a:srgbClr val="F7931F"/>
            </a:solidFill>
            <a:ln w="9128" cap="flat">
              <a:noFill/>
              <a:prstDash val="solid"/>
              <a:miter/>
            </a:ln>
          </p:spPr>
          <p:txBody>
            <a:bodyPr rtlCol="0" anchor="ctr"/>
            <a:p>
              <a:endParaRPr lang="en-US" sz="1350"/>
            </a:p>
          </p:txBody>
        </p:sp>
        <p:sp>
          <p:nvSpPr>
            <p:cNvPr id="43" name="Freeform: Shape 42"/>
            <p:cNvSpPr/>
            <p:nvPr/>
          </p:nvSpPr>
          <p:spPr>
            <a:xfrm>
              <a:off x="6320073" y="1692934"/>
              <a:ext cx="697834" cy="697834"/>
            </a:xfrm>
            <a:custGeom>
              <a:avLst/>
              <a:gdLst>
                <a:gd name="connsiteX0" fmla="*/ 650088 w 697834"/>
                <a:gd name="connsiteY0" fmla="*/ 190986 h 697834"/>
                <a:gd name="connsiteX1" fmla="*/ 638151 w 697834"/>
                <a:gd name="connsiteY1" fmla="*/ 203841 h 697834"/>
                <a:gd name="connsiteX2" fmla="*/ 620705 w 697834"/>
                <a:gd name="connsiteY2" fmla="*/ 202005 h 697834"/>
                <a:gd name="connsiteX3" fmla="*/ 601423 w 697834"/>
                <a:gd name="connsiteY3" fmla="*/ 199250 h 697834"/>
                <a:gd name="connsiteX4" fmla="*/ 642742 w 697834"/>
                <a:gd name="connsiteY4" fmla="*/ 348917 h 697834"/>
                <a:gd name="connsiteX5" fmla="*/ 348917 w 697834"/>
                <a:gd name="connsiteY5" fmla="*/ 642742 h 697834"/>
                <a:gd name="connsiteX6" fmla="*/ 55092 w 697834"/>
                <a:gd name="connsiteY6" fmla="*/ 348917 h 697834"/>
                <a:gd name="connsiteX7" fmla="*/ 348917 w 697834"/>
                <a:gd name="connsiteY7" fmla="*/ 55092 h 697834"/>
                <a:gd name="connsiteX8" fmla="*/ 498584 w 697834"/>
                <a:gd name="connsiteY8" fmla="*/ 96411 h 697834"/>
                <a:gd name="connsiteX9" fmla="*/ 496748 w 697834"/>
                <a:gd name="connsiteY9" fmla="*/ 78047 h 697834"/>
                <a:gd name="connsiteX10" fmla="*/ 493993 w 697834"/>
                <a:gd name="connsiteY10" fmla="*/ 59683 h 697834"/>
                <a:gd name="connsiteX11" fmla="*/ 506848 w 697834"/>
                <a:gd name="connsiteY11" fmla="*/ 46828 h 697834"/>
                <a:gd name="connsiteX12" fmla="*/ 513276 w 697834"/>
                <a:gd name="connsiteY12" fmla="*/ 40401 h 697834"/>
                <a:gd name="connsiteX13" fmla="*/ 348917 w 697834"/>
                <a:gd name="connsiteY13" fmla="*/ 0 h 697834"/>
                <a:gd name="connsiteX14" fmla="*/ 0 w 697834"/>
                <a:gd name="connsiteY14" fmla="*/ 348917 h 697834"/>
                <a:gd name="connsiteX15" fmla="*/ 348917 w 697834"/>
                <a:gd name="connsiteY15" fmla="*/ 697834 h 697834"/>
                <a:gd name="connsiteX16" fmla="*/ 697834 w 697834"/>
                <a:gd name="connsiteY16" fmla="*/ 348917 h 697834"/>
                <a:gd name="connsiteX17" fmla="*/ 656515 w 697834"/>
                <a:gd name="connsiteY17" fmla="*/ 185477 h 697834"/>
                <a:gd name="connsiteX18" fmla="*/ 650088 w 697834"/>
                <a:gd name="connsiteY18" fmla="*/ 190986 h 69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834" h="697834">
                  <a:moveTo>
                    <a:pt x="650088" y="190986"/>
                  </a:moveTo>
                  <a:lnTo>
                    <a:pt x="638151" y="203841"/>
                  </a:lnTo>
                  <a:lnTo>
                    <a:pt x="620705" y="202005"/>
                  </a:lnTo>
                  <a:lnTo>
                    <a:pt x="601423" y="199250"/>
                  </a:lnTo>
                  <a:cubicBezTo>
                    <a:pt x="627133" y="243324"/>
                    <a:pt x="642742" y="293825"/>
                    <a:pt x="642742" y="348917"/>
                  </a:cubicBezTo>
                  <a:cubicBezTo>
                    <a:pt x="642742" y="510521"/>
                    <a:pt x="510521" y="642742"/>
                    <a:pt x="348917" y="642742"/>
                  </a:cubicBezTo>
                  <a:cubicBezTo>
                    <a:pt x="187313" y="642742"/>
                    <a:pt x="55092" y="510521"/>
                    <a:pt x="55092" y="348917"/>
                  </a:cubicBezTo>
                  <a:cubicBezTo>
                    <a:pt x="55092" y="187313"/>
                    <a:pt x="187313" y="55092"/>
                    <a:pt x="348917" y="55092"/>
                  </a:cubicBezTo>
                  <a:cubicBezTo>
                    <a:pt x="403091" y="55092"/>
                    <a:pt x="454511" y="69783"/>
                    <a:pt x="498584" y="96411"/>
                  </a:cubicBezTo>
                  <a:lnTo>
                    <a:pt x="496748" y="78047"/>
                  </a:lnTo>
                  <a:lnTo>
                    <a:pt x="493993" y="59683"/>
                  </a:lnTo>
                  <a:lnTo>
                    <a:pt x="506848" y="46828"/>
                  </a:lnTo>
                  <a:lnTo>
                    <a:pt x="513276" y="40401"/>
                  </a:lnTo>
                  <a:cubicBezTo>
                    <a:pt x="463693" y="14691"/>
                    <a:pt x="408600" y="0"/>
                    <a:pt x="348917" y="0"/>
                  </a:cubicBezTo>
                  <a:cubicBezTo>
                    <a:pt x="156095" y="0"/>
                    <a:pt x="0" y="156095"/>
                    <a:pt x="0" y="348917"/>
                  </a:cubicBezTo>
                  <a:cubicBezTo>
                    <a:pt x="0" y="541740"/>
                    <a:pt x="156095" y="697834"/>
                    <a:pt x="348917" y="697834"/>
                  </a:cubicBezTo>
                  <a:cubicBezTo>
                    <a:pt x="541740" y="697834"/>
                    <a:pt x="697834" y="541740"/>
                    <a:pt x="697834" y="348917"/>
                  </a:cubicBezTo>
                  <a:cubicBezTo>
                    <a:pt x="697834" y="289234"/>
                    <a:pt x="683143" y="234142"/>
                    <a:pt x="656515" y="185477"/>
                  </a:cubicBezTo>
                  <a:lnTo>
                    <a:pt x="650088" y="190986"/>
                  </a:lnTo>
                  <a:close/>
                </a:path>
              </a:pathLst>
            </a:custGeom>
            <a:solidFill>
              <a:srgbClr val="F7931F"/>
            </a:solidFill>
            <a:ln w="9128" cap="flat">
              <a:noFill/>
              <a:prstDash val="solid"/>
              <a:miter/>
            </a:ln>
          </p:spPr>
          <p:txBody>
            <a:bodyPr rtlCol="0" anchor="ctr"/>
            <a:p>
              <a:endParaRPr lang="en-US" sz="1350"/>
            </a:p>
          </p:txBody>
        </p:sp>
        <p:sp>
          <p:nvSpPr>
            <p:cNvPr id="44" name="Freeform: Shape 43"/>
            <p:cNvSpPr/>
            <p:nvPr/>
          </p:nvSpPr>
          <p:spPr>
            <a:xfrm>
              <a:off x="6448621" y="1821482"/>
              <a:ext cx="440737" cy="440737"/>
            </a:xfrm>
            <a:custGeom>
              <a:avLst/>
              <a:gdLst>
                <a:gd name="connsiteX0" fmla="*/ 373709 w 440737"/>
                <a:gd name="connsiteY0" fmla="*/ 157931 h 440737"/>
                <a:gd name="connsiteX1" fmla="*/ 385645 w 440737"/>
                <a:gd name="connsiteY1" fmla="*/ 220369 h 440737"/>
                <a:gd name="connsiteX2" fmla="*/ 220369 w 440737"/>
                <a:gd name="connsiteY2" fmla="*/ 385645 h 440737"/>
                <a:gd name="connsiteX3" fmla="*/ 55092 w 440737"/>
                <a:gd name="connsiteY3" fmla="*/ 220369 h 440737"/>
                <a:gd name="connsiteX4" fmla="*/ 220369 w 440737"/>
                <a:gd name="connsiteY4" fmla="*/ 55092 h 440737"/>
                <a:gd name="connsiteX5" fmla="*/ 282807 w 440737"/>
                <a:gd name="connsiteY5" fmla="*/ 67029 h 440737"/>
                <a:gd name="connsiteX6" fmla="*/ 324126 w 440737"/>
                <a:gd name="connsiteY6" fmla="*/ 25710 h 440737"/>
                <a:gd name="connsiteX7" fmla="*/ 220369 w 440737"/>
                <a:gd name="connsiteY7" fmla="*/ 0 h 440737"/>
                <a:gd name="connsiteX8" fmla="*/ 0 w 440737"/>
                <a:gd name="connsiteY8" fmla="*/ 220369 h 440737"/>
                <a:gd name="connsiteX9" fmla="*/ 220369 w 440737"/>
                <a:gd name="connsiteY9" fmla="*/ 440738 h 440737"/>
                <a:gd name="connsiteX10" fmla="*/ 440738 w 440737"/>
                <a:gd name="connsiteY10" fmla="*/ 220369 h 440737"/>
                <a:gd name="connsiteX11" fmla="*/ 415028 w 440737"/>
                <a:gd name="connsiteY11" fmla="*/ 116612 h 440737"/>
                <a:gd name="connsiteX12" fmla="*/ 373709 w 440737"/>
                <a:gd name="connsiteY12" fmla="*/ 157931 h 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737" h="440737">
                  <a:moveTo>
                    <a:pt x="373709" y="157931"/>
                  </a:moveTo>
                  <a:cubicBezTo>
                    <a:pt x="381973" y="177213"/>
                    <a:pt x="385645" y="198332"/>
                    <a:pt x="385645" y="220369"/>
                  </a:cubicBezTo>
                  <a:cubicBezTo>
                    <a:pt x="385645" y="311271"/>
                    <a:pt x="311271" y="385645"/>
                    <a:pt x="220369" y="385645"/>
                  </a:cubicBezTo>
                  <a:cubicBezTo>
                    <a:pt x="129467" y="385645"/>
                    <a:pt x="55092" y="311271"/>
                    <a:pt x="55092" y="220369"/>
                  </a:cubicBezTo>
                  <a:cubicBezTo>
                    <a:pt x="55092" y="129467"/>
                    <a:pt x="129467" y="55092"/>
                    <a:pt x="220369" y="55092"/>
                  </a:cubicBezTo>
                  <a:cubicBezTo>
                    <a:pt x="242406" y="55092"/>
                    <a:pt x="263524" y="59683"/>
                    <a:pt x="282807" y="67029"/>
                  </a:cubicBezTo>
                  <a:lnTo>
                    <a:pt x="324126" y="25710"/>
                  </a:lnTo>
                  <a:cubicBezTo>
                    <a:pt x="292907" y="9182"/>
                    <a:pt x="258015" y="0"/>
                    <a:pt x="220369" y="0"/>
                  </a:cubicBezTo>
                  <a:cubicBezTo>
                    <a:pt x="99166" y="0"/>
                    <a:pt x="0" y="99166"/>
                    <a:pt x="0" y="220369"/>
                  </a:cubicBezTo>
                  <a:cubicBezTo>
                    <a:pt x="0" y="341572"/>
                    <a:pt x="99166" y="440738"/>
                    <a:pt x="220369" y="440738"/>
                  </a:cubicBezTo>
                  <a:cubicBezTo>
                    <a:pt x="341572" y="440738"/>
                    <a:pt x="440738" y="341572"/>
                    <a:pt x="440738" y="220369"/>
                  </a:cubicBezTo>
                  <a:cubicBezTo>
                    <a:pt x="440738" y="182722"/>
                    <a:pt x="431555" y="147831"/>
                    <a:pt x="415028" y="116612"/>
                  </a:cubicBezTo>
                  <a:lnTo>
                    <a:pt x="373709" y="157931"/>
                  </a:lnTo>
                  <a:close/>
                </a:path>
              </a:pathLst>
            </a:custGeom>
            <a:solidFill>
              <a:srgbClr val="F7931F"/>
            </a:solidFill>
            <a:ln w="9128" cap="flat">
              <a:noFill/>
              <a:prstDash val="solid"/>
              <a:miter/>
            </a:ln>
          </p:spPr>
          <p:txBody>
            <a:bodyPr rtlCol="0" anchor="ctr"/>
            <a:p>
              <a:endParaRPr lang="en-US" sz="1350"/>
            </a:p>
          </p:txBody>
        </p:sp>
      </p:grpSp>
      <p:sp>
        <p:nvSpPr>
          <p:cNvPr id="45" name="Graphic 27" descr="Hourglass 90%"/>
          <p:cNvSpPr/>
          <p:nvPr/>
        </p:nvSpPr>
        <p:spPr>
          <a:xfrm>
            <a:off x="17637125" y="2595880"/>
            <a:ext cx="963295" cy="1376045"/>
          </a:xfrm>
          <a:custGeom>
            <a:avLst/>
            <a:gdLst>
              <a:gd name="connsiteX0" fmla="*/ 489127 w 513918"/>
              <a:gd name="connsiteY0" fmla="*/ 55037 h 734158"/>
              <a:gd name="connsiteX1" fmla="*/ 513918 w 513918"/>
              <a:gd name="connsiteY1" fmla="*/ 55037 h 734158"/>
              <a:gd name="connsiteX2" fmla="*/ 513918 w 513918"/>
              <a:gd name="connsiteY2" fmla="*/ 0 h 734158"/>
              <a:gd name="connsiteX3" fmla="*/ 0 w 513918"/>
              <a:gd name="connsiteY3" fmla="*/ 0 h 734158"/>
              <a:gd name="connsiteX4" fmla="*/ 0 w 513918"/>
              <a:gd name="connsiteY4" fmla="*/ 55092 h 734158"/>
              <a:gd name="connsiteX5" fmla="*/ 23873 w 513918"/>
              <a:gd name="connsiteY5" fmla="*/ 55092 h 734158"/>
              <a:gd name="connsiteX6" fmla="*/ 178040 w 513918"/>
              <a:gd name="connsiteY6" fmla="*/ 367107 h 734158"/>
              <a:gd name="connsiteX7" fmla="*/ 23873 w 513918"/>
              <a:gd name="connsiteY7" fmla="*/ 679066 h 734158"/>
              <a:gd name="connsiteX8" fmla="*/ 0 w 513918"/>
              <a:gd name="connsiteY8" fmla="*/ 679066 h 734158"/>
              <a:gd name="connsiteX9" fmla="*/ 0 w 513918"/>
              <a:gd name="connsiteY9" fmla="*/ 734159 h 734158"/>
              <a:gd name="connsiteX10" fmla="*/ 513900 w 513918"/>
              <a:gd name="connsiteY10" fmla="*/ 734159 h 734158"/>
              <a:gd name="connsiteX11" fmla="*/ 513900 w 513918"/>
              <a:gd name="connsiteY11" fmla="*/ 679066 h 734158"/>
              <a:gd name="connsiteX12" fmla="*/ 489108 w 513918"/>
              <a:gd name="connsiteY12" fmla="*/ 679066 h 734158"/>
              <a:gd name="connsiteX13" fmla="*/ 334933 w 513918"/>
              <a:gd name="connsiteY13" fmla="*/ 367052 h 734158"/>
              <a:gd name="connsiteX14" fmla="*/ 489127 w 513918"/>
              <a:gd name="connsiteY14" fmla="*/ 55037 h 734158"/>
              <a:gd name="connsiteX15" fmla="*/ 433768 w 513918"/>
              <a:gd name="connsiteY15" fmla="*/ 55037 h 734158"/>
              <a:gd name="connsiteX16" fmla="*/ 348302 w 513918"/>
              <a:gd name="connsiteY16" fmla="*/ 275406 h 734158"/>
              <a:gd name="connsiteX17" fmla="*/ 164955 w 513918"/>
              <a:gd name="connsiteY17" fmla="*/ 275406 h 734158"/>
              <a:gd name="connsiteX18" fmla="*/ 79259 w 513918"/>
              <a:gd name="connsiteY18" fmla="*/ 55037 h 734158"/>
              <a:gd name="connsiteX19" fmla="*/ 210269 w 513918"/>
              <a:gd name="connsiteY19" fmla="*/ 411750 h 734158"/>
              <a:gd name="connsiteX20" fmla="*/ 221094 w 513918"/>
              <a:gd name="connsiteY20" fmla="*/ 401319 h 734158"/>
              <a:gd name="connsiteX21" fmla="*/ 238733 w 513918"/>
              <a:gd name="connsiteY21" fmla="*/ 425339 h 734158"/>
              <a:gd name="connsiteX22" fmla="*/ 238733 w 513918"/>
              <a:gd name="connsiteY22" fmla="*/ 477466 h 734158"/>
              <a:gd name="connsiteX23" fmla="*/ 88432 w 513918"/>
              <a:gd name="connsiteY23" fmla="*/ 627757 h 734158"/>
              <a:gd name="connsiteX24" fmla="*/ 210269 w 513918"/>
              <a:gd name="connsiteY24" fmla="*/ 411750 h 734158"/>
              <a:gd name="connsiteX25" fmla="*/ 424210 w 513918"/>
              <a:gd name="connsiteY25" fmla="*/ 626215 h 734158"/>
              <a:gd name="connsiteX26" fmla="*/ 275461 w 513918"/>
              <a:gd name="connsiteY26" fmla="*/ 477466 h 734158"/>
              <a:gd name="connsiteX27" fmla="*/ 275461 w 513918"/>
              <a:gd name="connsiteY27" fmla="*/ 424678 h 734158"/>
              <a:gd name="connsiteX28" fmla="*/ 292319 w 513918"/>
              <a:gd name="connsiteY28" fmla="*/ 401842 h 734158"/>
              <a:gd name="connsiteX29" fmla="*/ 302759 w 513918"/>
              <a:gd name="connsiteY29" fmla="*/ 411750 h 734158"/>
              <a:gd name="connsiteX30" fmla="*/ 424210 w 513918"/>
              <a:gd name="connsiteY30" fmla="*/ 626215 h 7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3918" h="734158">
                <a:moveTo>
                  <a:pt x="489127" y="55037"/>
                </a:moveTo>
                <a:lnTo>
                  <a:pt x="513918" y="55037"/>
                </a:lnTo>
                <a:lnTo>
                  <a:pt x="513918" y="0"/>
                </a:lnTo>
                <a:lnTo>
                  <a:pt x="0" y="0"/>
                </a:lnTo>
                <a:lnTo>
                  <a:pt x="0" y="55092"/>
                </a:lnTo>
                <a:lnTo>
                  <a:pt x="23873" y="55092"/>
                </a:lnTo>
                <a:cubicBezTo>
                  <a:pt x="33974" y="156948"/>
                  <a:pt x="92739" y="305624"/>
                  <a:pt x="178040" y="367107"/>
                </a:cubicBezTo>
                <a:cubicBezTo>
                  <a:pt x="92674" y="428535"/>
                  <a:pt x="33055" y="577201"/>
                  <a:pt x="23873" y="679066"/>
                </a:cubicBezTo>
                <a:lnTo>
                  <a:pt x="0" y="679066"/>
                </a:lnTo>
                <a:lnTo>
                  <a:pt x="0" y="734159"/>
                </a:lnTo>
                <a:lnTo>
                  <a:pt x="513900" y="734159"/>
                </a:lnTo>
                <a:lnTo>
                  <a:pt x="513900" y="679066"/>
                </a:lnTo>
                <a:lnTo>
                  <a:pt x="489108" y="679066"/>
                </a:lnTo>
                <a:cubicBezTo>
                  <a:pt x="479926" y="577201"/>
                  <a:pt x="420243" y="428535"/>
                  <a:pt x="334933" y="367052"/>
                </a:cubicBezTo>
                <a:cubicBezTo>
                  <a:pt x="420298" y="305569"/>
                  <a:pt x="479945" y="156893"/>
                  <a:pt x="489127" y="55037"/>
                </a:cubicBezTo>
                <a:close/>
                <a:moveTo>
                  <a:pt x="433768" y="55037"/>
                </a:moveTo>
                <a:cubicBezTo>
                  <a:pt x="423524" y="134325"/>
                  <a:pt x="394197" y="209944"/>
                  <a:pt x="348302" y="275406"/>
                </a:cubicBezTo>
                <a:lnTo>
                  <a:pt x="164955" y="275406"/>
                </a:lnTo>
                <a:cubicBezTo>
                  <a:pt x="119433" y="209724"/>
                  <a:pt x="90070" y="134217"/>
                  <a:pt x="79259" y="55037"/>
                </a:cubicBezTo>
                <a:close/>
                <a:moveTo>
                  <a:pt x="210269" y="411750"/>
                </a:moveTo>
                <a:cubicBezTo>
                  <a:pt x="214337" y="408784"/>
                  <a:pt x="217980" y="405275"/>
                  <a:pt x="221094" y="401319"/>
                </a:cubicBezTo>
                <a:lnTo>
                  <a:pt x="238733" y="425339"/>
                </a:lnTo>
                <a:lnTo>
                  <a:pt x="238733" y="477466"/>
                </a:lnTo>
                <a:lnTo>
                  <a:pt x="88432" y="627757"/>
                </a:lnTo>
                <a:cubicBezTo>
                  <a:pt x="108559" y="544990"/>
                  <a:pt x="154910" y="451600"/>
                  <a:pt x="210269" y="411750"/>
                </a:cubicBezTo>
                <a:close/>
                <a:moveTo>
                  <a:pt x="424210" y="626215"/>
                </a:moveTo>
                <a:lnTo>
                  <a:pt x="275461" y="477466"/>
                </a:lnTo>
                <a:lnTo>
                  <a:pt x="275461" y="424678"/>
                </a:lnTo>
                <a:lnTo>
                  <a:pt x="292319" y="401842"/>
                </a:lnTo>
                <a:cubicBezTo>
                  <a:pt x="295354" y="405584"/>
                  <a:pt x="298863" y="408915"/>
                  <a:pt x="302759" y="411750"/>
                </a:cubicBezTo>
                <a:cubicBezTo>
                  <a:pt x="357714" y="451352"/>
                  <a:pt x="403862" y="543824"/>
                  <a:pt x="424210" y="626215"/>
                </a:cubicBezTo>
                <a:close/>
              </a:path>
            </a:pathLst>
          </a:custGeom>
          <a:solidFill>
            <a:srgbClr val="4CC1EF"/>
          </a:solidFill>
          <a:ln w="9128" cap="flat">
            <a:noFill/>
            <a:prstDash val="solid"/>
            <a:miter/>
          </a:ln>
        </p:spPr>
        <p:txBody>
          <a:bodyPr rtlCol="0" anchor="ctr"/>
          <a:p>
            <a:endParaRPr lang="en-US" sz="1350"/>
          </a:p>
        </p:txBody>
      </p:sp>
      <p:grpSp>
        <p:nvGrpSpPr>
          <p:cNvPr id="49" name="Group 48"/>
          <p:cNvGrpSpPr/>
          <p:nvPr/>
        </p:nvGrpSpPr>
        <p:grpSpPr>
          <a:xfrm>
            <a:off x="2095500" y="2248535"/>
            <a:ext cx="6374765" cy="8897620"/>
            <a:chOff x="1206081" y="1148189"/>
            <a:chExt cx="3529570" cy="4926686"/>
          </a:xfrm>
        </p:grpSpPr>
        <p:sp>
          <p:nvSpPr>
            <p:cNvPr id="4" name="Oval"/>
            <p:cNvSpPr/>
            <p:nvPr/>
          </p:nvSpPr>
          <p:spPr>
            <a:xfrm>
              <a:off x="1737153"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7" name="Group 46"/>
            <p:cNvGrpSpPr/>
            <p:nvPr/>
          </p:nvGrpSpPr>
          <p:grpSpPr>
            <a:xfrm>
              <a:off x="2000645" y="4334598"/>
              <a:ext cx="1940443" cy="1556442"/>
              <a:chOff x="2000645" y="4334598"/>
              <a:chExt cx="1940443" cy="1556442"/>
            </a:xfrm>
          </p:grpSpPr>
          <p:sp>
            <p:nvSpPr>
              <p:cNvPr id="9" name="Shape"/>
              <p:cNvSpPr/>
              <p:nvPr/>
            </p:nvSpPr>
            <p:spPr>
              <a:xfrm>
                <a:off x="3512148" y="4334598"/>
                <a:ext cx="428940"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674" y="195"/>
                    </a:moveTo>
                    <a:lnTo>
                      <a:pt x="2263" y="259"/>
                    </a:lnTo>
                    <a:lnTo>
                      <a:pt x="0" y="454"/>
                    </a:lnTo>
                    <a:lnTo>
                      <a:pt x="20366" y="21600"/>
                    </a:lnTo>
                    <a:lnTo>
                      <a:pt x="20777" y="21535"/>
                    </a:lnTo>
                    <a:lnTo>
                      <a:pt x="21189" y="21470"/>
                    </a:lnTo>
                    <a:lnTo>
                      <a:pt x="21600" y="21470"/>
                    </a:lnTo>
                    <a:lnTo>
                      <a:pt x="4937"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0" name="Shape"/>
              <p:cNvSpPr/>
              <p:nvPr/>
            </p:nvSpPr>
            <p:spPr>
              <a:xfrm>
                <a:off x="2000645"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8" y="259"/>
                    </a:lnTo>
                    <a:lnTo>
                      <a:pt x="21600" y="454"/>
                    </a:lnTo>
                    <a:lnTo>
                      <a:pt x="1426" y="21600"/>
                    </a:lnTo>
                    <a:lnTo>
                      <a:pt x="1019" y="21535"/>
                    </a:lnTo>
                    <a:lnTo>
                      <a:pt x="408" y="21470"/>
                    </a:lnTo>
                    <a:lnTo>
                      <a:pt x="0" y="21470"/>
                    </a:lnTo>
                    <a:lnTo>
                      <a:pt x="16709"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pPr>
                  <a:defRPr sz="3000">
                    <a:solidFill>
                      <a:srgbClr val="FFFFFF"/>
                    </a:solidFill>
                  </a:defRPr>
                </a:pPr>
                <a:endParaRPr sz="2250"/>
              </a:p>
            </p:txBody>
          </p:sp>
          <p:sp>
            <p:nvSpPr>
              <p:cNvPr id="8" name="Shape"/>
              <p:cNvSpPr/>
              <p:nvPr/>
            </p:nvSpPr>
            <p:spPr>
              <a:xfrm>
                <a:off x="2917756" y="4375449"/>
                <a:ext cx="110305"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2000" y="0"/>
                    </a:moveTo>
                    <a:lnTo>
                      <a:pt x="9600" y="0"/>
                    </a:lnTo>
                    <a:lnTo>
                      <a:pt x="0" y="0"/>
                    </a:lnTo>
                    <a:lnTo>
                      <a:pt x="8000" y="21600"/>
                    </a:lnTo>
                    <a:lnTo>
                      <a:pt x="9600" y="21600"/>
                    </a:lnTo>
                    <a:lnTo>
                      <a:pt x="12000" y="21600"/>
                    </a:lnTo>
                    <a:lnTo>
                      <a:pt x="13600"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5" name="Shape"/>
            <p:cNvSpPr/>
            <p:nvPr/>
          </p:nvSpPr>
          <p:spPr>
            <a:xfrm>
              <a:off x="1206081" y="1148189"/>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74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6" name="Shape"/>
            <p:cNvSpPr/>
            <p:nvPr/>
          </p:nvSpPr>
          <p:spPr>
            <a:xfrm>
              <a:off x="1206081" y="4252898"/>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68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7" name="Rectangle"/>
            <p:cNvSpPr/>
            <p:nvPr/>
          </p:nvSpPr>
          <p:spPr>
            <a:xfrm>
              <a:off x="1320467" y="1229892"/>
              <a:ext cx="3300798"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sp>
        <p:nvSpPr>
          <p:cNvPr id="19" name="TextBox 18"/>
          <p:cNvSpPr txBox="true"/>
          <p:nvPr/>
        </p:nvSpPr>
        <p:spPr>
          <a:xfrm>
            <a:off x="2624455" y="5171440"/>
            <a:ext cx="4985385" cy="521970"/>
          </a:xfrm>
          <a:prstGeom prst="rect">
            <a:avLst/>
          </a:prstGeom>
          <a:noFill/>
        </p:spPr>
        <p:txBody>
          <a:bodyPr wrap="square" lIns="0" rIns="0" rtlCol="0" anchor="b">
            <a:spAutoFit/>
          </a:bodyPr>
          <a:p>
            <a:pPr algn="ctr"/>
            <a:r>
              <a:rPr lang="zh-CN" altLang="en-US" sz="2800" b="1" noProof="1">
                <a:latin typeface="微软雅黑" panose="020B0503020204020204" charset="-122"/>
                <a:ea typeface="微软雅黑" panose="020B0503020204020204" charset="-122"/>
              </a:rPr>
              <a:t>按结果分类</a:t>
            </a:r>
            <a:endParaRPr lang="zh-CN" altLang="en-US" sz="2800" b="1" noProof="1">
              <a:latin typeface="微软雅黑" panose="020B0503020204020204" charset="-122"/>
              <a:ea typeface="微软雅黑" panose="020B0503020204020204" charset="-122"/>
            </a:endParaRPr>
          </a:p>
        </p:txBody>
      </p:sp>
      <p:grpSp>
        <p:nvGrpSpPr>
          <p:cNvPr id="30" name="Graphic 28" descr="Lights On"/>
          <p:cNvGrpSpPr/>
          <p:nvPr/>
        </p:nvGrpSpPr>
        <p:grpSpPr>
          <a:xfrm>
            <a:off x="4046855" y="2505075"/>
            <a:ext cx="2676525" cy="2676525"/>
            <a:chOff x="2963243" y="1395961"/>
            <a:chExt cx="1482316" cy="1482316"/>
          </a:xfrm>
        </p:grpSpPr>
        <p:sp>
          <p:nvSpPr>
            <p:cNvPr id="31" name="Freeform: Shape 30"/>
            <p:cNvSpPr/>
            <p:nvPr/>
          </p:nvSpPr>
          <p:spPr>
            <a:xfrm>
              <a:off x="3524948" y="2550808"/>
              <a:ext cx="354752" cy="89000"/>
            </a:xfrm>
            <a:custGeom>
              <a:avLst/>
              <a:gdLst>
                <a:gd name="connsiteX0" fmla="*/ 310252 w 354752"/>
                <a:gd name="connsiteY0" fmla="*/ 0 h 89000"/>
                <a:gd name="connsiteX1" fmla="*/ 44500 w 354752"/>
                <a:gd name="connsiteY1" fmla="*/ 0 h 89000"/>
                <a:gd name="connsiteX2" fmla="*/ 0 w 354752"/>
                <a:gd name="connsiteY2" fmla="*/ 44500 h 89000"/>
                <a:gd name="connsiteX3" fmla="*/ 44500 w 354752"/>
                <a:gd name="connsiteY3" fmla="*/ 89001 h 89000"/>
                <a:gd name="connsiteX4" fmla="*/ 310252 w 354752"/>
                <a:gd name="connsiteY4" fmla="*/ 89001 h 89000"/>
                <a:gd name="connsiteX5" fmla="*/ 354752 w 354752"/>
                <a:gd name="connsiteY5" fmla="*/ 44500 h 89000"/>
                <a:gd name="connsiteX6" fmla="*/ 310252 w 354752"/>
                <a:gd name="connsiteY6" fmla="*/ 0 h 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2" h="89000">
                  <a:moveTo>
                    <a:pt x="310252" y="0"/>
                  </a:moveTo>
                  <a:lnTo>
                    <a:pt x="44500" y="0"/>
                  </a:lnTo>
                  <a:cubicBezTo>
                    <a:pt x="19923" y="0"/>
                    <a:pt x="0" y="19923"/>
                    <a:pt x="0" y="44500"/>
                  </a:cubicBezTo>
                  <a:cubicBezTo>
                    <a:pt x="0" y="69077"/>
                    <a:pt x="19923" y="89001"/>
                    <a:pt x="44500" y="89001"/>
                  </a:cubicBezTo>
                  <a:lnTo>
                    <a:pt x="310252" y="89001"/>
                  </a:lnTo>
                  <a:cubicBezTo>
                    <a:pt x="334829" y="89001"/>
                    <a:pt x="354752" y="69077"/>
                    <a:pt x="354752" y="44500"/>
                  </a:cubicBezTo>
                  <a:cubicBezTo>
                    <a:pt x="354752" y="19923"/>
                    <a:pt x="334829" y="0"/>
                    <a:pt x="310252" y="0"/>
                  </a:cubicBezTo>
                  <a:close/>
                </a:path>
              </a:pathLst>
            </a:custGeom>
            <a:solidFill>
              <a:srgbClr val="FFCC4C"/>
            </a:solidFill>
            <a:ln w="15379" cap="flat">
              <a:noFill/>
              <a:prstDash val="solid"/>
              <a:miter/>
            </a:ln>
          </p:spPr>
          <p:txBody>
            <a:bodyPr rtlCol="0" anchor="ctr"/>
            <a:p>
              <a:endParaRPr lang="en-US" sz="1350"/>
            </a:p>
          </p:txBody>
        </p:sp>
        <p:sp>
          <p:nvSpPr>
            <p:cNvPr id="32" name="Freeform: Shape 31"/>
            <p:cNvSpPr/>
            <p:nvPr/>
          </p:nvSpPr>
          <p:spPr>
            <a:xfrm>
              <a:off x="3605919" y="2701572"/>
              <a:ext cx="192809" cy="89124"/>
            </a:xfrm>
            <a:custGeom>
              <a:avLst/>
              <a:gdLst>
                <a:gd name="connsiteX0" fmla="*/ 96412 w 192809"/>
                <a:gd name="connsiteY0" fmla="*/ 89124 h 89124"/>
                <a:gd name="connsiteX1" fmla="*/ 192809 w 192809"/>
                <a:gd name="connsiteY1" fmla="*/ 0 h 89124"/>
                <a:gd name="connsiteX2" fmla="*/ 0 w 192809"/>
                <a:gd name="connsiteY2" fmla="*/ 0 h 89124"/>
                <a:gd name="connsiteX3" fmla="*/ 96412 w 192809"/>
                <a:gd name="connsiteY3" fmla="*/ 89124 h 89124"/>
              </a:gdLst>
              <a:ahLst/>
              <a:cxnLst>
                <a:cxn ang="0">
                  <a:pos x="connsiteX0" y="connsiteY0"/>
                </a:cxn>
                <a:cxn ang="0">
                  <a:pos x="connsiteX1" y="connsiteY1"/>
                </a:cxn>
                <a:cxn ang="0">
                  <a:pos x="connsiteX2" y="connsiteY2"/>
                </a:cxn>
                <a:cxn ang="0">
                  <a:pos x="connsiteX3" y="connsiteY3"/>
                </a:cxn>
              </a:cxnLst>
              <a:rect l="l" t="t" r="r" b="b"/>
              <a:pathLst>
                <a:path w="192809" h="89124">
                  <a:moveTo>
                    <a:pt x="96412" y="89124"/>
                  </a:moveTo>
                  <a:cubicBezTo>
                    <a:pt x="146877" y="89118"/>
                    <a:pt x="188853" y="50309"/>
                    <a:pt x="192809" y="0"/>
                  </a:cubicBezTo>
                  <a:lnTo>
                    <a:pt x="0" y="0"/>
                  </a:lnTo>
                  <a:cubicBezTo>
                    <a:pt x="3957" y="50315"/>
                    <a:pt x="45943" y="89126"/>
                    <a:pt x="96412" y="89124"/>
                  </a:cubicBezTo>
                  <a:close/>
                </a:path>
              </a:pathLst>
            </a:custGeom>
            <a:solidFill>
              <a:srgbClr val="FFCC4C"/>
            </a:solidFill>
            <a:ln w="15379" cap="flat">
              <a:noFill/>
              <a:prstDash val="solid"/>
              <a:miter/>
            </a:ln>
          </p:spPr>
          <p:txBody>
            <a:bodyPr rtlCol="0" anchor="ctr"/>
            <a:p>
              <a:endParaRPr lang="en-US" sz="1350"/>
            </a:p>
          </p:txBody>
        </p:sp>
        <p:sp>
          <p:nvSpPr>
            <p:cNvPr id="33" name="Freeform: Shape 32"/>
            <p:cNvSpPr/>
            <p:nvPr/>
          </p:nvSpPr>
          <p:spPr>
            <a:xfrm>
              <a:off x="3316682" y="1688162"/>
              <a:ext cx="771252" cy="800898"/>
            </a:xfrm>
            <a:custGeom>
              <a:avLst/>
              <a:gdLst>
                <a:gd name="connsiteX0" fmla="*/ 771252 w 771252"/>
                <a:gd name="connsiteY0" fmla="*/ 394512 h 800898"/>
                <a:gd name="connsiteX1" fmla="*/ 771252 w 771252"/>
                <a:gd name="connsiteY1" fmla="*/ 381171 h 800898"/>
                <a:gd name="connsiteX2" fmla="*/ 385649 w 771252"/>
                <a:gd name="connsiteY2" fmla="*/ 0 h 800898"/>
                <a:gd name="connsiteX3" fmla="*/ 385649 w 771252"/>
                <a:gd name="connsiteY3" fmla="*/ 0 h 800898"/>
                <a:gd name="connsiteX4" fmla="*/ 0 w 771252"/>
                <a:gd name="connsiteY4" fmla="*/ 381171 h 800898"/>
                <a:gd name="connsiteX5" fmla="*/ 0 w 771252"/>
                <a:gd name="connsiteY5" fmla="*/ 394512 h 800898"/>
                <a:gd name="connsiteX6" fmla="*/ 26852 w 771252"/>
                <a:gd name="connsiteY6" fmla="*/ 527998 h 800898"/>
                <a:gd name="connsiteX7" fmla="*/ 93880 w 771252"/>
                <a:gd name="connsiteY7" fmla="*/ 637751 h 800898"/>
                <a:gd name="connsiteX8" fmla="*/ 184209 w 771252"/>
                <a:gd name="connsiteY8" fmla="*/ 784439 h 800898"/>
                <a:gd name="connsiteX9" fmla="*/ 210751 w 771252"/>
                <a:gd name="connsiteY9" fmla="*/ 800898 h 800898"/>
                <a:gd name="connsiteX10" fmla="*/ 560501 w 771252"/>
                <a:gd name="connsiteY10" fmla="*/ 800898 h 800898"/>
                <a:gd name="connsiteX11" fmla="*/ 587059 w 771252"/>
                <a:gd name="connsiteY11" fmla="*/ 784439 h 800898"/>
                <a:gd name="connsiteX12" fmla="*/ 677372 w 771252"/>
                <a:gd name="connsiteY12" fmla="*/ 637751 h 800898"/>
                <a:gd name="connsiteX13" fmla="*/ 744401 w 771252"/>
                <a:gd name="connsiteY13" fmla="*/ 527998 h 800898"/>
                <a:gd name="connsiteX14" fmla="*/ 771252 w 771252"/>
                <a:gd name="connsiteY14" fmla="*/ 394512 h 800898"/>
                <a:gd name="connsiteX15" fmla="*/ 682267 w 771252"/>
                <a:gd name="connsiteY15" fmla="*/ 392968 h 800898"/>
                <a:gd name="connsiteX16" fmla="*/ 661020 w 771252"/>
                <a:gd name="connsiteY16" fmla="*/ 496823 h 800898"/>
                <a:gd name="connsiteX17" fmla="*/ 610884 w 771252"/>
                <a:gd name="connsiteY17" fmla="*/ 578397 h 800898"/>
                <a:gd name="connsiteX18" fmla="*/ 524122 w 771252"/>
                <a:gd name="connsiteY18" fmla="*/ 711867 h 800898"/>
                <a:gd name="connsiteX19" fmla="*/ 247084 w 771252"/>
                <a:gd name="connsiteY19" fmla="*/ 711867 h 800898"/>
                <a:gd name="connsiteX20" fmla="*/ 160322 w 771252"/>
                <a:gd name="connsiteY20" fmla="*/ 578397 h 800898"/>
                <a:gd name="connsiteX21" fmla="*/ 110201 w 771252"/>
                <a:gd name="connsiteY21" fmla="*/ 496823 h 800898"/>
                <a:gd name="connsiteX22" fmla="*/ 88985 w 771252"/>
                <a:gd name="connsiteY22" fmla="*/ 392999 h 800898"/>
                <a:gd name="connsiteX23" fmla="*/ 88985 w 771252"/>
                <a:gd name="connsiteY23" fmla="*/ 381882 h 800898"/>
                <a:gd name="connsiteX24" fmla="*/ 385618 w 771252"/>
                <a:gd name="connsiteY24" fmla="*/ 88985 h 800898"/>
                <a:gd name="connsiteX25" fmla="*/ 385618 w 771252"/>
                <a:gd name="connsiteY25" fmla="*/ 88985 h 800898"/>
                <a:gd name="connsiteX26" fmla="*/ 682236 w 771252"/>
                <a:gd name="connsiteY26" fmla="*/ 381913 h 8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1252" h="800898">
                  <a:moveTo>
                    <a:pt x="771252" y="394512"/>
                  </a:moveTo>
                  <a:lnTo>
                    <a:pt x="771252" y="381171"/>
                  </a:lnTo>
                  <a:cubicBezTo>
                    <a:pt x="767403" y="170547"/>
                    <a:pt x="596303" y="1414"/>
                    <a:pt x="385649" y="0"/>
                  </a:cubicBezTo>
                  <a:lnTo>
                    <a:pt x="385649" y="0"/>
                  </a:lnTo>
                  <a:cubicBezTo>
                    <a:pt x="174980" y="1397"/>
                    <a:pt x="3857" y="170533"/>
                    <a:pt x="0" y="381171"/>
                  </a:cubicBezTo>
                  <a:lnTo>
                    <a:pt x="0" y="394512"/>
                  </a:lnTo>
                  <a:cubicBezTo>
                    <a:pt x="1439" y="440194"/>
                    <a:pt x="10515" y="485313"/>
                    <a:pt x="26852" y="527998"/>
                  </a:cubicBezTo>
                  <a:cubicBezTo>
                    <a:pt x="42484" y="568280"/>
                    <a:pt x="65183" y="605447"/>
                    <a:pt x="93880" y="637751"/>
                  </a:cubicBezTo>
                  <a:cubicBezTo>
                    <a:pt x="129178" y="676353"/>
                    <a:pt x="167888" y="751210"/>
                    <a:pt x="184209" y="784439"/>
                  </a:cubicBezTo>
                  <a:cubicBezTo>
                    <a:pt x="189211" y="794521"/>
                    <a:pt x="199495" y="800898"/>
                    <a:pt x="210751" y="800898"/>
                  </a:cubicBezTo>
                  <a:lnTo>
                    <a:pt x="560501" y="800898"/>
                  </a:lnTo>
                  <a:cubicBezTo>
                    <a:pt x="571759" y="800894"/>
                    <a:pt x="582045" y="794518"/>
                    <a:pt x="587059" y="784439"/>
                  </a:cubicBezTo>
                  <a:cubicBezTo>
                    <a:pt x="603364" y="751225"/>
                    <a:pt x="642074" y="676353"/>
                    <a:pt x="677372" y="637751"/>
                  </a:cubicBezTo>
                  <a:cubicBezTo>
                    <a:pt x="706069" y="605447"/>
                    <a:pt x="728768" y="568280"/>
                    <a:pt x="744401" y="527998"/>
                  </a:cubicBezTo>
                  <a:cubicBezTo>
                    <a:pt x="760731" y="485310"/>
                    <a:pt x="769805" y="440194"/>
                    <a:pt x="771252" y="394512"/>
                  </a:cubicBezTo>
                  <a:close/>
                  <a:moveTo>
                    <a:pt x="682267" y="392968"/>
                  </a:moveTo>
                  <a:cubicBezTo>
                    <a:pt x="680925" y="428518"/>
                    <a:pt x="673748" y="463604"/>
                    <a:pt x="661020" y="496823"/>
                  </a:cubicBezTo>
                  <a:cubicBezTo>
                    <a:pt x="649255" y="526761"/>
                    <a:pt x="632280" y="554378"/>
                    <a:pt x="610884" y="578397"/>
                  </a:cubicBezTo>
                  <a:cubicBezTo>
                    <a:pt x="576890" y="619375"/>
                    <a:pt x="547774" y="664166"/>
                    <a:pt x="524122" y="711867"/>
                  </a:cubicBezTo>
                  <a:lnTo>
                    <a:pt x="247084" y="711867"/>
                  </a:lnTo>
                  <a:cubicBezTo>
                    <a:pt x="223438" y="664163"/>
                    <a:pt x="194321" y="619372"/>
                    <a:pt x="160322" y="578397"/>
                  </a:cubicBezTo>
                  <a:cubicBezTo>
                    <a:pt x="138924" y="554382"/>
                    <a:pt x="121954" y="526763"/>
                    <a:pt x="110201" y="496823"/>
                  </a:cubicBezTo>
                  <a:cubicBezTo>
                    <a:pt x="97481" y="463613"/>
                    <a:pt x="90313" y="428536"/>
                    <a:pt x="88985" y="392999"/>
                  </a:cubicBezTo>
                  <a:lnTo>
                    <a:pt x="88985" y="381882"/>
                  </a:lnTo>
                  <a:cubicBezTo>
                    <a:pt x="91982" y="219923"/>
                    <a:pt x="223635" y="89930"/>
                    <a:pt x="385618" y="88985"/>
                  </a:cubicBezTo>
                  <a:lnTo>
                    <a:pt x="385618" y="88985"/>
                  </a:lnTo>
                  <a:cubicBezTo>
                    <a:pt x="547614" y="89923"/>
                    <a:pt x="679271" y="219942"/>
                    <a:pt x="682236" y="381913"/>
                  </a:cubicBezTo>
                  <a:close/>
                </a:path>
              </a:pathLst>
            </a:custGeom>
            <a:solidFill>
              <a:srgbClr val="FFCC4C"/>
            </a:solidFill>
            <a:ln w="15379" cap="flat">
              <a:noFill/>
              <a:prstDash val="solid"/>
              <a:miter/>
            </a:ln>
          </p:spPr>
          <p:txBody>
            <a:bodyPr rtlCol="0" anchor="ctr"/>
            <a:p>
              <a:endParaRPr lang="en-US" sz="1350"/>
            </a:p>
          </p:txBody>
        </p:sp>
        <p:sp>
          <p:nvSpPr>
            <p:cNvPr id="34" name="Freeform: Shape 33"/>
            <p:cNvSpPr/>
            <p:nvPr/>
          </p:nvSpPr>
          <p:spPr>
            <a:xfrm>
              <a:off x="3674476" y="1457724"/>
              <a:ext cx="61763" cy="169848"/>
            </a:xfrm>
            <a:custGeom>
              <a:avLst/>
              <a:gdLst>
                <a:gd name="connsiteX0" fmla="*/ 30882 w 61763"/>
                <a:gd name="connsiteY0" fmla="*/ 169849 h 169848"/>
                <a:gd name="connsiteX1" fmla="*/ 61763 w 61763"/>
                <a:gd name="connsiteY1" fmla="*/ 138967 h 169848"/>
                <a:gd name="connsiteX2" fmla="*/ 61763 w 61763"/>
                <a:gd name="connsiteY2" fmla="*/ 30882 h 169848"/>
                <a:gd name="connsiteX3" fmla="*/ 30882 w 61763"/>
                <a:gd name="connsiteY3" fmla="*/ 0 h 169848"/>
                <a:gd name="connsiteX4" fmla="*/ 0 w 61763"/>
                <a:gd name="connsiteY4" fmla="*/ 30882 h 169848"/>
                <a:gd name="connsiteX5" fmla="*/ 0 w 61763"/>
                <a:gd name="connsiteY5" fmla="*/ 138967 h 169848"/>
                <a:gd name="connsiteX6" fmla="*/ 30882 w 61763"/>
                <a:gd name="connsiteY6" fmla="*/ 169849 h 1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63" h="169848">
                  <a:moveTo>
                    <a:pt x="30882" y="169849"/>
                  </a:moveTo>
                  <a:cubicBezTo>
                    <a:pt x="47937" y="169849"/>
                    <a:pt x="61763" y="156023"/>
                    <a:pt x="61763" y="138967"/>
                  </a:cubicBezTo>
                  <a:lnTo>
                    <a:pt x="61763" y="30882"/>
                  </a:lnTo>
                  <a:cubicBezTo>
                    <a:pt x="61763" y="13826"/>
                    <a:pt x="47937" y="0"/>
                    <a:pt x="30882" y="0"/>
                  </a:cubicBezTo>
                  <a:cubicBezTo>
                    <a:pt x="13826" y="0"/>
                    <a:pt x="0" y="13826"/>
                    <a:pt x="0" y="30882"/>
                  </a:cubicBezTo>
                  <a:lnTo>
                    <a:pt x="0" y="138967"/>
                  </a:lnTo>
                  <a:cubicBezTo>
                    <a:pt x="0" y="156023"/>
                    <a:pt x="13826" y="169849"/>
                    <a:pt x="30882" y="169849"/>
                  </a:cubicBezTo>
                  <a:close/>
                </a:path>
              </a:pathLst>
            </a:custGeom>
            <a:solidFill>
              <a:srgbClr val="FFCC4C"/>
            </a:solidFill>
            <a:ln w="15379" cap="flat">
              <a:noFill/>
              <a:prstDash val="solid"/>
              <a:miter/>
            </a:ln>
          </p:spPr>
          <p:txBody>
            <a:bodyPr rtlCol="0" anchor="ctr"/>
            <a:p>
              <a:endParaRPr lang="en-US" sz="1350"/>
            </a:p>
          </p:txBody>
        </p:sp>
        <p:sp>
          <p:nvSpPr>
            <p:cNvPr id="35" name="Freeform: Shape 34"/>
            <p:cNvSpPr/>
            <p:nvPr/>
          </p:nvSpPr>
          <p:spPr>
            <a:xfrm>
              <a:off x="3253692" y="1634622"/>
              <a:ext cx="138257" cy="138257"/>
            </a:xfrm>
            <a:custGeom>
              <a:avLst/>
              <a:gdLst>
                <a:gd name="connsiteX0" fmla="*/ 85163 w 138257"/>
                <a:gd name="connsiteY0" fmla="*/ 128830 h 138257"/>
                <a:gd name="connsiteX1" fmla="*/ 128829 w 138257"/>
                <a:gd name="connsiteY1" fmla="*/ 129589 h 138257"/>
                <a:gd name="connsiteX2" fmla="*/ 129589 w 138257"/>
                <a:gd name="connsiteY2" fmla="*/ 85923 h 138257"/>
                <a:gd name="connsiteX3" fmla="*/ 128829 w 138257"/>
                <a:gd name="connsiteY3" fmla="*/ 85163 h 138257"/>
                <a:gd name="connsiteX4" fmla="*/ 52336 w 138257"/>
                <a:gd name="connsiteY4" fmla="*/ 8669 h 138257"/>
                <a:gd name="connsiteX5" fmla="*/ 8669 w 138257"/>
                <a:gd name="connsiteY5" fmla="*/ 9429 h 138257"/>
                <a:gd name="connsiteX6" fmla="*/ 8669 w 138257"/>
                <a:gd name="connsiteY6" fmla="*/ 52336 h 13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57" h="138257">
                  <a:moveTo>
                    <a:pt x="85163" y="128830"/>
                  </a:moveTo>
                  <a:cubicBezTo>
                    <a:pt x="97012" y="141097"/>
                    <a:pt x="116562" y="141437"/>
                    <a:pt x="128829" y="129589"/>
                  </a:cubicBezTo>
                  <a:cubicBezTo>
                    <a:pt x="141097" y="117740"/>
                    <a:pt x="141437" y="98190"/>
                    <a:pt x="129589" y="85923"/>
                  </a:cubicBezTo>
                  <a:cubicBezTo>
                    <a:pt x="129341" y="85665"/>
                    <a:pt x="129087" y="85412"/>
                    <a:pt x="128829" y="85163"/>
                  </a:cubicBezTo>
                  <a:lnTo>
                    <a:pt x="52336" y="8669"/>
                  </a:lnTo>
                  <a:cubicBezTo>
                    <a:pt x="40068" y="-3180"/>
                    <a:pt x="20519" y="-2840"/>
                    <a:pt x="8669" y="9429"/>
                  </a:cubicBezTo>
                  <a:cubicBezTo>
                    <a:pt x="-2890" y="21396"/>
                    <a:pt x="-2890" y="40369"/>
                    <a:pt x="8669" y="52336"/>
                  </a:cubicBezTo>
                  <a:close/>
                </a:path>
              </a:pathLst>
            </a:custGeom>
            <a:solidFill>
              <a:srgbClr val="FFCC4C"/>
            </a:solidFill>
            <a:ln w="15379" cap="flat">
              <a:noFill/>
              <a:prstDash val="solid"/>
              <a:miter/>
            </a:ln>
          </p:spPr>
          <p:txBody>
            <a:bodyPr rtlCol="0" anchor="ctr"/>
            <a:p>
              <a:endParaRPr lang="en-US" sz="1350"/>
            </a:p>
          </p:txBody>
        </p:sp>
        <p:sp>
          <p:nvSpPr>
            <p:cNvPr id="36" name="Freeform: Shape 35"/>
            <p:cNvSpPr/>
            <p:nvPr/>
          </p:nvSpPr>
          <p:spPr>
            <a:xfrm>
              <a:off x="4019616" y="1640924"/>
              <a:ext cx="137321" cy="137365"/>
            </a:xfrm>
            <a:custGeom>
              <a:avLst/>
              <a:gdLst>
                <a:gd name="connsiteX0" fmla="*/ 30828 w 137321"/>
                <a:gd name="connsiteY0" fmla="*/ 137366 h 137365"/>
                <a:gd name="connsiteX1" fmla="*/ 52662 w 137321"/>
                <a:gd name="connsiteY1" fmla="*/ 128318 h 137365"/>
                <a:gd name="connsiteX2" fmla="*/ 129078 w 137321"/>
                <a:gd name="connsiteY2" fmla="*/ 51886 h 137365"/>
                <a:gd name="connsiteX3" fmla="*/ 127443 w 137321"/>
                <a:gd name="connsiteY3" fmla="*/ 8244 h 137365"/>
                <a:gd name="connsiteX4" fmla="*/ 85412 w 137321"/>
                <a:gd name="connsiteY4" fmla="*/ 8265 h 137365"/>
                <a:gd name="connsiteX5" fmla="*/ 9041 w 137321"/>
                <a:gd name="connsiteY5" fmla="*/ 84651 h 137365"/>
                <a:gd name="connsiteX6" fmla="*/ 9047 w 137321"/>
                <a:gd name="connsiteY6" fmla="*/ 128324 h 137365"/>
                <a:gd name="connsiteX7" fmla="*/ 30875 w 137321"/>
                <a:gd name="connsiteY7" fmla="*/ 137366 h 13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21" h="137365">
                  <a:moveTo>
                    <a:pt x="30828" y="137366"/>
                  </a:moveTo>
                  <a:cubicBezTo>
                    <a:pt x="39018" y="137364"/>
                    <a:pt x="46871" y="134109"/>
                    <a:pt x="52662" y="128318"/>
                  </a:cubicBezTo>
                  <a:lnTo>
                    <a:pt x="129078" y="51886"/>
                  </a:lnTo>
                  <a:cubicBezTo>
                    <a:pt x="140679" y="39383"/>
                    <a:pt x="139947" y="19843"/>
                    <a:pt x="127443" y="8244"/>
                  </a:cubicBezTo>
                  <a:cubicBezTo>
                    <a:pt x="115587" y="-2756"/>
                    <a:pt x="97255" y="-2747"/>
                    <a:pt x="85412" y="8265"/>
                  </a:cubicBezTo>
                  <a:lnTo>
                    <a:pt x="9041" y="84651"/>
                  </a:lnTo>
                  <a:cubicBezTo>
                    <a:pt x="-3016" y="96713"/>
                    <a:pt x="-3013" y="116266"/>
                    <a:pt x="9047" y="128324"/>
                  </a:cubicBezTo>
                  <a:cubicBezTo>
                    <a:pt x="14838" y="134113"/>
                    <a:pt x="22688" y="137364"/>
                    <a:pt x="30875" y="137366"/>
                  </a:cubicBezTo>
                  <a:close/>
                </a:path>
              </a:pathLst>
            </a:custGeom>
            <a:solidFill>
              <a:srgbClr val="FFCC4C"/>
            </a:solidFill>
            <a:ln w="15379" cap="flat">
              <a:noFill/>
              <a:prstDash val="solid"/>
              <a:miter/>
            </a:ln>
          </p:spPr>
          <p:txBody>
            <a:bodyPr rtlCol="0" anchor="ctr"/>
            <a:p>
              <a:endParaRPr lang="en-US" sz="1350"/>
            </a:p>
          </p:txBody>
        </p:sp>
        <p:sp>
          <p:nvSpPr>
            <p:cNvPr id="37" name="Freeform: Shape 36"/>
            <p:cNvSpPr/>
            <p:nvPr/>
          </p:nvSpPr>
          <p:spPr>
            <a:xfrm>
              <a:off x="3086769" y="203675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sp>
          <p:nvSpPr>
            <p:cNvPr id="38" name="Freeform: Shape 37"/>
            <p:cNvSpPr/>
            <p:nvPr/>
          </p:nvSpPr>
          <p:spPr>
            <a:xfrm>
              <a:off x="3252439" y="2361402"/>
              <a:ext cx="139449" cy="139478"/>
            </a:xfrm>
            <a:custGeom>
              <a:avLst/>
              <a:gdLst>
                <a:gd name="connsiteX0" fmla="*/ 86416 w 139449"/>
                <a:gd name="connsiteY0" fmla="*/ 9428 h 139478"/>
                <a:gd name="connsiteX1" fmla="*/ 9985 w 139449"/>
                <a:gd name="connsiteY1" fmla="*/ 85860 h 139478"/>
                <a:gd name="connsiteX2" fmla="*/ 8146 w 139449"/>
                <a:gd name="connsiteY2" fmla="*/ 129494 h 139478"/>
                <a:gd name="connsiteX3" fmla="*/ 51780 w 139449"/>
                <a:gd name="connsiteY3" fmla="*/ 131334 h 139478"/>
                <a:gd name="connsiteX4" fmla="*/ 53589 w 139449"/>
                <a:gd name="connsiteY4" fmla="*/ 129526 h 139478"/>
                <a:gd name="connsiteX5" fmla="*/ 130021 w 139449"/>
                <a:gd name="connsiteY5" fmla="*/ 53094 h 139478"/>
                <a:gd name="connsiteX6" fmla="*/ 130781 w 139449"/>
                <a:gd name="connsiteY6" fmla="*/ 9428 h 139478"/>
                <a:gd name="connsiteX7" fmla="*/ 87114 w 139449"/>
                <a:gd name="connsiteY7" fmla="*/ 8668 h 139478"/>
                <a:gd name="connsiteX8" fmla="*/ 86355 w 139449"/>
                <a:gd name="connsiteY8" fmla="*/ 9428 h 1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9" h="139478">
                  <a:moveTo>
                    <a:pt x="86416" y="9428"/>
                  </a:moveTo>
                  <a:lnTo>
                    <a:pt x="9985" y="85860"/>
                  </a:lnTo>
                  <a:cubicBezTo>
                    <a:pt x="-2573" y="97402"/>
                    <a:pt x="-3396" y="116937"/>
                    <a:pt x="8146" y="129494"/>
                  </a:cubicBezTo>
                  <a:cubicBezTo>
                    <a:pt x="19686" y="142052"/>
                    <a:pt x="39222" y="142875"/>
                    <a:pt x="51780" y="131334"/>
                  </a:cubicBezTo>
                  <a:cubicBezTo>
                    <a:pt x="52408" y="130757"/>
                    <a:pt x="53012" y="130153"/>
                    <a:pt x="53589" y="129526"/>
                  </a:cubicBezTo>
                  <a:lnTo>
                    <a:pt x="130021" y="53094"/>
                  </a:lnTo>
                  <a:cubicBezTo>
                    <a:pt x="142289" y="41245"/>
                    <a:pt x="142629" y="21696"/>
                    <a:pt x="130781" y="9428"/>
                  </a:cubicBezTo>
                  <a:cubicBezTo>
                    <a:pt x="118932" y="-2840"/>
                    <a:pt x="99382" y="-3180"/>
                    <a:pt x="87114" y="8668"/>
                  </a:cubicBezTo>
                  <a:cubicBezTo>
                    <a:pt x="86857" y="8917"/>
                    <a:pt x="86603" y="9170"/>
                    <a:pt x="86355" y="9428"/>
                  </a:cubicBezTo>
                  <a:close/>
                </a:path>
              </a:pathLst>
            </a:custGeom>
            <a:solidFill>
              <a:srgbClr val="FFCC4C"/>
            </a:solidFill>
            <a:ln w="15379" cap="flat">
              <a:noFill/>
              <a:prstDash val="solid"/>
              <a:miter/>
            </a:ln>
          </p:spPr>
          <p:txBody>
            <a:bodyPr rtlCol="0" anchor="ctr"/>
            <a:p>
              <a:endParaRPr lang="en-US" sz="1350"/>
            </a:p>
          </p:txBody>
        </p:sp>
        <p:sp>
          <p:nvSpPr>
            <p:cNvPr id="39" name="Freeform: Shape 38"/>
            <p:cNvSpPr/>
            <p:nvPr/>
          </p:nvSpPr>
          <p:spPr>
            <a:xfrm>
              <a:off x="4018779" y="2355125"/>
              <a:ext cx="138630" cy="138606"/>
            </a:xfrm>
            <a:custGeom>
              <a:avLst/>
              <a:gdLst>
                <a:gd name="connsiteX0" fmla="*/ 53498 w 138630"/>
                <a:gd name="connsiteY0" fmla="*/ 9854 h 138606"/>
                <a:gd name="connsiteX1" fmla="*/ 9853 w 138630"/>
                <a:gd name="connsiteY1" fmla="*/ 8265 h 138606"/>
                <a:gd name="connsiteX2" fmla="*/ 8266 w 138630"/>
                <a:gd name="connsiteY2" fmla="*/ 51910 h 138606"/>
                <a:gd name="connsiteX3" fmla="*/ 9878 w 138630"/>
                <a:gd name="connsiteY3" fmla="*/ 53520 h 138606"/>
                <a:gd name="connsiteX4" fmla="*/ 86295 w 138630"/>
                <a:gd name="connsiteY4" fmla="*/ 129937 h 138606"/>
                <a:gd name="connsiteX5" fmla="*/ 129961 w 138630"/>
                <a:gd name="connsiteY5" fmla="*/ 129177 h 138606"/>
                <a:gd name="connsiteX6" fmla="*/ 129961 w 138630"/>
                <a:gd name="connsiteY6" fmla="*/ 86270 h 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0" h="138606">
                  <a:moveTo>
                    <a:pt x="53498" y="9854"/>
                  </a:moveTo>
                  <a:cubicBezTo>
                    <a:pt x="41885" y="-2636"/>
                    <a:pt x="22345" y="-3348"/>
                    <a:pt x="9853" y="8265"/>
                  </a:cubicBezTo>
                  <a:cubicBezTo>
                    <a:pt x="-2637" y="19878"/>
                    <a:pt x="-3348" y="39418"/>
                    <a:pt x="8266" y="51910"/>
                  </a:cubicBezTo>
                  <a:cubicBezTo>
                    <a:pt x="8783" y="52466"/>
                    <a:pt x="9321" y="53003"/>
                    <a:pt x="9878" y="53520"/>
                  </a:cubicBezTo>
                  <a:lnTo>
                    <a:pt x="86295" y="129937"/>
                  </a:lnTo>
                  <a:cubicBezTo>
                    <a:pt x="98562" y="141786"/>
                    <a:pt x="118112" y="141446"/>
                    <a:pt x="129961" y="129177"/>
                  </a:cubicBezTo>
                  <a:cubicBezTo>
                    <a:pt x="141520" y="117210"/>
                    <a:pt x="141520" y="98237"/>
                    <a:pt x="129961" y="86270"/>
                  </a:cubicBezTo>
                  <a:close/>
                </a:path>
              </a:pathLst>
            </a:custGeom>
            <a:solidFill>
              <a:srgbClr val="FFCC4C"/>
            </a:solidFill>
            <a:ln w="15379" cap="flat">
              <a:noFill/>
              <a:prstDash val="solid"/>
              <a:miter/>
            </a:ln>
          </p:spPr>
          <p:txBody>
            <a:bodyPr rtlCol="0" anchor="ctr"/>
            <a:p>
              <a:endParaRPr lang="en-US" sz="1350"/>
            </a:p>
          </p:txBody>
        </p:sp>
        <p:sp>
          <p:nvSpPr>
            <p:cNvPr id="40" name="Freeform: Shape 39"/>
            <p:cNvSpPr/>
            <p:nvPr/>
          </p:nvSpPr>
          <p:spPr>
            <a:xfrm>
              <a:off x="4148323" y="203570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grpSp>
      <p:sp>
        <p:nvSpPr>
          <p:cNvPr id="2" name="Text Box 1"/>
          <p:cNvSpPr txBox="true"/>
          <p:nvPr/>
        </p:nvSpPr>
        <p:spPr>
          <a:xfrm>
            <a:off x="2649855" y="6052185"/>
            <a:ext cx="4959985" cy="1283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二元市场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2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标量市场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组合市场</a:t>
            </a:r>
            <a:endPar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3" name="Text Box 2"/>
          <p:cNvSpPr txBox="true"/>
          <p:nvPr/>
        </p:nvSpPr>
        <p:spPr>
          <a:xfrm>
            <a:off x="14575155" y="4420870"/>
            <a:ext cx="28314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27" name="Text Box 26"/>
          <p:cNvSpPr txBox="true"/>
          <p:nvPr/>
        </p:nvSpPr>
        <p:spPr>
          <a:xfrm>
            <a:off x="12551410" y="5253355"/>
            <a:ext cx="6841490" cy="2019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连续双边拍卖</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评分规则</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Brier</a:t>
            </a:r>
            <a:r>
              <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分数</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LMSR</a:t>
            </a:r>
            <a:endPar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结果分类</a:t>
            </a:r>
            <a:endParaRPr lang="zh-CN" sz="5400">
              <a:latin typeface="微软雅黑" panose="020B0503020204020204" charset="-122"/>
              <a:ea typeface="微软雅黑" panose="020B0503020204020204" charset="-122"/>
            </a:endParaRPr>
          </a:p>
        </p:txBody>
      </p:sp>
      <p:grpSp>
        <p:nvGrpSpPr>
          <p:cNvPr id="21" name="Group 20"/>
          <p:cNvGrpSpPr/>
          <p:nvPr/>
        </p:nvGrpSpPr>
        <p:grpSpPr>
          <a:xfrm>
            <a:off x="886460" y="3237865"/>
            <a:ext cx="6806565" cy="9703435"/>
            <a:chOff x="886519" y="1051560"/>
            <a:chExt cx="3008585" cy="4945380"/>
          </a:xfrm>
        </p:grpSpPr>
        <p:sp>
          <p:nvSpPr>
            <p:cNvPr id="22" name="Shape"/>
            <p:cNvSpPr/>
            <p:nvPr/>
          </p:nvSpPr>
          <p:spPr>
            <a:xfrm>
              <a:off x="2386442" y="4488278"/>
              <a:ext cx="1508662"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4">
                <a:lumMod val="75000"/>
              </a:schemeClr>
            </a:solidFill>
            <a:ln w="12700">
              <a:miter lim="400000"/>
            </a:ln>
          </p:spPr>
          <p:txBody>
            <a:bodyPr lIns="38100" tIns="38100" rIns="38100" bIns="38100" anchor="ctr"/>
            <a:p>
              <a:pPr>
                <a:defRPr sz="3000">
                  <a:solidFill>
                    <a:srgbClr val="FFFFFF"/>
                  </a:solidFill>
                </a:defRPr>
              </a:pPr>
            </a:p>
          </p:txBody>
        </p:sp>
        <p:sp>
          <p:nvSpPr>
            <p:cNvPr id="23" name="Shape"/>
            <p:cNvSpPr/>
            <p:nvPr/>
          </p:nvSpPr>
          <p:spPr>
            <a:xfrm>
              <a:off x="88651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95" y="4463"/>
                  </a:moveTo>
                  <a:cubicBezTo>
                    <a:pt x="4595" y="5149"/>
                    <a:pt x="4153" y="5697"/>
                    <a:pt x="3600" y="5697"/>
                  </a:cubicBezTo>
                  <a:lnTo>
                    <a:pt x="1450" y="5697"/>
                  </a:lnTo>
                  <a:cubicBezTo>
                    <a:pt x="897" y="5697"/>
                    <a:pt x="455" y="5149"/>
                    <a:pt x="455" y="4463"/>
                  </a:cubicBezTo>
                  <a:lnTo>
                    <a:pt x="455" y="1797"/>
                  </a:lnTo>
                  <a:cubicBezTo>
                    <a:pt x="455" y="1112"/>
                    <a:pt x="897" y="564"/>
                    <a:pt x="1450" y="564"/>
                  </a:cubicBezTo>
                  <a:lnTo>
                    <a:pt x="3600" y="564"/>
                  </a:lnTo>
                  <a:cubicBezTo>
                    <a:pt x="4153" y="564"/>
                    <a:pt x="4595" y="1112"/>
                    <a:pt x="4595" y="1797"/>
                  </a:cubicBezTo>
                  <a:lnTo>
                    <a:pt x="4595" y="4463"/>
                  </a:lnTo>
                  <a:close/>
                </a:path>
              </a:pathLst>
            </a:custGeom>
            <a:solidFill>
              <a:schemeClr val="accent4"/>
            </a:solidFill>
            <a:ln w="12700">
              <a:miter lim="400000"/>
            </a:ln>
          </p:spPr>
          <p:txBody>
            <a:bodyPr lIns="38100" tIns="38100" rIns="38100" bIns="38100" anchor="ctr"/>
            <a:p>
              <a:pPr>
                <a:defRPr sz="3000">
                  <a:solidFill>
                    <a:srgbClr val="FFFFFF"/>
                  </a:solidFill>
                </a:defRPr>
              </a:pPr>
            </a:p>
          </p:txBody>
        </p:sp>
        <p:sp>
          <p:nvSpPr>
            <p:cNvPr id="24" name="Shape"/>
            <p:cNvSpPr/>
            <p:nvPr/>
          </p:nvSpPr>
          <p:spPr>
            <a:xfrm>
              <a:off x="1265141"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28" name="TextBox 11"/>
            <p:cNvSpPr txBox="true"/>
            <p:nvPr/>
          </p:nvSpPr>
          <p:spPr>
            <a:xfrm>
              <a:off x="1413569" y="1605976"/>
              <a:ext cx="1749892" cy="328807"/>
            </a:xfrm>
            <a:prstGeom prst="rect">
              <a:avLst/>
            </a:prstGeom>
            <a:noFill/>
          </p:spPr>
          <p:txBody>
            <a:bodyPr wrap="square" lIns="0" rIns="0" rtlCol="0" anchor="ctr">
              <a:spAutoFit/>
            </a:bodyPr>
            <a:p>
              <a:r>
                <a:rPr lang="zh-CN" altLang="en-US" sz="3600" b="1" noProof="1">
                  <a:ea typeface="宋体" pitchFamily="2" charset="-122"/>
                </a:rPr>
                <a:t>二元市场</a:t>
              </a:r>
              <a:endParaRPr lang="zh-CN" altLang="en-US" sz="3600" b="1" noProof="1">
                <a:ea typeface="宋体" pitchFamily="2" charset="-122"/>
              </a:endParaRPr>
            </a:p>
          </p:txBody>
        </p:sp>
        <p:sp>
          <p:nvSpPr>
            <p:cNvPr id="29" name="TextBox 12"/>
            <p:cNvSpPr txBox="true"/>
            <p:nvPr/>
          </p:nvSpPr>
          <p:spPr>
            <a:xfrm>
              <a:off x="1513927" y="2232863"/>
              <a:ext cx="1921794" cy="1567984"/>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结果只有两种可能的预测市场。</a:t>
              </a: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a:p>
              <a:pPr algn="just">
                <a:spcAft>
                  <a:spcPts val="1200"/>
                </a:spcAft>
              </a:pPr>
              <a:r>
                <a:rPr lang="zh-CN" altLang="en-US" noProof="1">
                  <a:solidFill>
                    <a:schemeClr val="tx1">
                      <a:lumMod val="65000"/>
                      <a:lumOff val="35000"/>
                    </a:schemeClr>
                  </a:solidFill>
                  <a:ea typeface="宋体" pitchFamily="2" charset="-122"/>
                </a:rPr>
                <a:t>乔拜登是否会获得美国总统？</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 </a:t>
              </a:r>
              <a:r>
                <a:rPr lang="zh-CN" altLang="en-US" noProof="1">
                  <a:solidFill>
                    <a:schemeClr val="tx1">
                      <a:lumMod val="65000"/>
                      <a:lumOff val="35000"/>
                    </a:schemeClr>
                  </a:solidFill>
                  <a:ea typeface="宋体" pitchFamily="2" charset="-122"/>
                </a:rPr>
                <a:t>是</a:t>
              </a:r>
              <a:r>
                <a:rPr lang="en-US" altLang="zh-CN" noProof="1">
                  <a:solidFill>
                    <a:schemeClr val="tx1">
                      <a:lumMod val="65000"/>
                      <a:lumOff val="35000"/>
                    </a:schemeClr>
                  </a:solidFill>
                  <a:ea typeface="宋体" pitchFamily="2" charset="-122"/>
                </a:rPr>
                <a:t>/</a:t>
              </a:r>
              <a:r>
                <a:rPr lang="zh-CN" altLang="en-US" noProof="1">
                  <a:solidFill>
                    <a:schemeClr val="tx1">
                      <a:lumMod val="65000"/>
                      <a:lumOff val="35000"/>
                    </a:schemeClr>
                  </a:solidFill>
                  <a:ea typeface="宋体" pitchFamily="2" charset="-122"/>
                </a:rPr>
                <a:t>否</a:t>
              </a: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p:txBody>
        </p:sp>
        <p:pic>
          <p:nvPicPr>
            <p:cNvPr id="30" name="Graphic 17" descr="Bullseye with solid fill"/>
            <p:cNvPicPr>
              <a:picLocks noChangeAspect="true"/>
            </p:cNvPicPr>
            <p:nvPr/>
          </p:nvPicPr>
          <p:blipFill>
            <a:blip r:embed="rId3" cstate="print">
              <a:extLst>
                <a:ext uri="{28A0092B-C50C-407E-A947-70E740481C1C}">
                  <a14:useLocalDpi xmlns:a14="http://schemas.microsoft.com/office/drawing/2010/main" val="false"/>
                </a:ext>
                <a:ext uri="{96DAC541-7B7A-43D3-8B79-37D633B846F1}">
                  <asvg:svgBlip xmlns:asvg="http://schemas.microsoft.com/office/drawing/2016/SVG/main" r:embed="rId4"/>
                </a:ext>
              </a:extLst>
            </a:blip>
            <a:stretch>
              <a:fillRect/>
            </a:stretch>
          </p:blipFill>
          <p:spPr>
            <a:xfrm>
              <a:off x="989234" y="1158190"/>
              <a:ext cx="395446" cy="395446"/>
            </a:xfrm>
            <a:prstGeom prst="rect">
              <a:avLst/>
            </a:prstGeom>
          </p:spPr>
        </p:pic>
      </p:grpSp>
      <p:grpSp>
        <p:nvGrpSpPr>
          <p:cNvPr id="31" name="Group 30"/>
          <p:cNvGrpSpPr/>
          <p:nvPr/>
        </p:nvGrpSpPr>
        <p:grpSpPr>
          <a:xfrm>
            <a:off x="16204565" y="3238500"/>
            <a:ext cx="6774815" cy="9703435"/>
            <a:chOff x="8311429" y="1051560"/>
            <a:chExt cx="2994052" cy="4945380"/>
          </a:xfrm>
        </p:grpSpPr>
        <p:sp>
          <p:nvSpPr>
            <p:cNvPr id="32" name="Shape"/>
            <p:cNvSpPr/>
            <p:nvPr/>
          </p:nvSpPr>
          <p:spPr>
            <a:xfrm>
              <a:off x="9796789" y="4488278"/>
              <a:ext cx="1508692" cy="1508662"/>
            </a:xfrm>
            <a:custGeom>
              <a:avLst/>
              <a:gdLst/>
              <a:ahLst/>
              <a:cxnLst>
                <a:cxn ang="0">
                  <a:pos x="wd2" y="hd2"/>
                </a:cxn>
                <a:cxn ang="5400000">
                  <a:pos x="wd2" y="hd2"/>
                </a:cxn>
                <a:cxn ang="10800000">
                  <a:pos x="wd2" y="hd2"/>
                </a:cxn>
                <a:cxn ang="16200000">
                  <a:pos x="wd2" y="hd2"/>
                </a:cxn>
              </a:cxnLst>
              <a:rect l="0" t="0" r="r" b="b"/>
              <a:pathLst>
                <a:path w="21579" h="21600" extrusionOk="false">
                  <a:moveTo>
                    <a:pt x="2645" y="0"/>
                  </a:moveTo>
                  <a:lnTo>
                    <a:pt x="18934" y="0"/>
                  </a:lnTo>
                  <a:cubicBezTo>
                    <a:pt x="20392" y="0"/>
                    <a:pt x="21579" y="1188"/>
                    <a:pt x="21579" y="2648"/>
                  </a:cubicBezTo>
                  <a:lnTo>
                    <a:pt x="21579" y="18952"/>
                  </a:lnTo>
                  <a:cubicBezTo>
                    <a:pt x="21579" y="20412"/>
                    <a:pt x="20392" y="21600"/>
                    <a:pt x="18934" y="21600"/>
                  </a:cubicBezTo>
                  <a:lnTo>
                    <a:pt x="2645" y="21600"/>
                  </a:lnTo>
                  <a:cubicBezTo>
                    <a:pt x="1187" y="21600"/>
                    <a:pt x="0" y="20412"/>
                    <a:pt x="0" y="18952"/>
                  </a:cubicBezTo>
                  <a:lnTo>
                    <a:pt x="0" y="2648"/>
                  </a:lnTo>
                  <a:cubicBezTo>
                    <a:pt x="-21" y="1188"/>
                    <a:pt x="1166" y="0"/>
                    <a:pt x="2645" y="0"/>
                  </a:cubicBezTo>
                  <a:close/>
                </a:path>
              </a:pathLst>
            </a:custGeom>
            <a:solidFill>
              <a:schemeClr val="accent3">
                <a:lumMod val="75000"/>
              </a:schemeClr>
            </a:solidFill>
            <a:ln w="12700">
              <a:miter lim="400000"/>
            </a:ln>
          </p:spPr>
          <p:txBody>
            <a:bodyPr lIns="38100" tIns="38100" rIns="38100" bIns="38100" anchor="ctr"/>
            <a:p>
              <a:pPr>
                <a:defRPr sz="3000">
                  <a:solidFill>
                    <a:srgbClr val="FFFFFF"/>
                  </a:solidFill>
                </a:defRPr>
              </a:pPr>
            </a:p>
          </p:txBody>
        </p:sp>
        <p:sp>
          <p:nvSpPr>
            <p:cNvPr id="33" name="Shape"/>
            <p:cNvSpPr/>
            <p:nvPr/>
          </p:nvSpPr>
          <p:spPr>
            <a:xfrm>
              <a:off x="831142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83" y="4463"/>
                  </a:moveTo>
                  <a:cubicBezTo>
                    <a:pt x="4583" y="5149"/>
                    <a:pt x="4141" y="5697"/>
                    <a:pt x="3588" y="5697"/>
                  </a:cubicBezTo>
                  <a:lnTo>
                    <a:pt x="1438" y="5697"/>
                  </a:lnTo>
                  <a:cubicBezTo>
                    <a:pt x="885" y="5697"/>
                    <a:pt x="442" y="5149"/>
                    <a:pt x="442" y="4463"/>
                  </a:cubicBezTo>
                  <a:lnTo>
                    <a:pt x="442" y="1797"/>
                  </a:lnTo>
                  <a:cubicBezTo>
                    <a:pt x="442" y="1112"/>
                    <a:pt x="885" y="564"/>
                    <a:pt x="1438" y="564"/>
                  </a:cubicBezTo>
                  <a:lnTo>
                    <a:pt x="3588" y="564"/>
                  </a:lnTo>
                  <a:cubicBezTo>
                    <a:pt x="4141" y="564"/>
                    <a:pt x="4583" y="1112"/>
                    <a:pt x="4583" y="1797"/>
                  </a:cubicBezTo>
                  <a:lnTo>
                    <a:pt x="4583" y="4463"/>
                  </a:lnTo>
                  <a:close/>
                </a:path>
              </a:pathLst>
            </a:custGeom>
            <a:solidFill>
              <a:schemeClr val="accent3"/>
            </a:solidFill>
            <a:ln w="12700">
              <a:miter lim="400000"/>
            </a:ln>
          </p:spPr>
          <p:txBody>
            <a:bodyPr lIns="38100" tIns="38100" rIns="38100" bIns="38100" anchor="ctr"/>
            <a:p>
              <a:pPr>
                <a:defRPr sz="3000">
                  <a:solidFill>
                    <a:srgbClr val="FFFFFF"/>
                  </a:solidFill>
                </a:defRPr>
              </a:pPr>
            </a:p>
          </p:txBody>
        </p:sp>
        <p:sp>
          <p:nvSpPr>
            <p:cNvPr id="34" name="Shape"/>
            <p:cNvSpPr/>
            <p:nvPr/>
          </p:nvSpPr>
          <p:spPr>
            <a:xfrm>
              <a:off x="8675488"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35" name="TextBox 15"/>
            <p:cNvSpPr txBox="true"/>
            <p:nvPr/>
          </p:nvSpPr>
          <p:spPr>
            <a:xfrm>
              <a:off x="8838479" y="1605976"/>
              <a:ext cx="1749892" cy="328807"/>
            </a:xfrm>
            <a:prstGeom prst="rect">
              <a:avLst/>
            </a:prstGeom>
            <a:noFill/>
          </p:spPr>
          <p:txBody>
            <a:bodyPr wrap="square" lIns="0" rIns="0" rtlCol="0" anchor="ctr">
              <a:spAutoFit/>
            </a:bodyPr>
            <a:p>
              <a:r>
                <a:rPr lang="zh-CN" altLang="en-US" sz="3600" b="1" noProof="1">
                  <a:ea typeface="宋体" pitchFamily="2" charset="-122"/>
                </a:rPr>
                <a:t>组合市场</a:t>
              </a:r>
              <a:endParaRPr lang="zh-CN" altLang="en-US" sz="3600" b="1" noProof="1">
                <a:ea typeface="宋体" pitchFamily="2" charset="-122"/>
              </a:endParaRPr>
            </a:p>
          </p:txBody>
        </p:sp>
        <p:sp>
          <p:nvSpPr>
            <p:cNvPr id="36" name="TextBox 16"/>
            <p:cNvSpPr txBox="true"/>
            <p:nvPr/>
          </p:nvSpPr>
          <p:spPr>
            <a:xfrm>
              <a:off x="8763806" y="2232807"/>
              <a:ext cx="2327553" cy="1034643"/>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结果是在一个确定范围内的预测市场。</a:t>
              </a:r>
              <a:endParaRPr lang="zh-CN" altLang="en-US" b="1" noProof="1">
                <a:solidFill>
                  <a:schemeClr val="tx1">
                    <a:lumMod val="65000"/>
                    <a:lumOff val="35000"/>
                  </a:schemeClr>
                </a:solidFill>
                <a:ea typeface="宋体" pitchFamily="2" charset="-122"/>
              </a:endParaRPr>
            </a:p>
            <a:p>
              <a:pPr algn="just">
                <a:spcAft>
                  <a:spcPts val="1200"/>
                </a:spcAft>
              </a:pPr>
              <a:endParaRPr lang="zh-CN" altLang="en-US" b="1"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2021</a:t>
              </a:r>
              <a:r>
                <a:rPr lang="zh-CN" altLang="en-US" noProof="1">
                  <a:solidFill>
                    <a:schemeClr val="tx1">
                      <a:lumMod val="65000"/>
                      <a:lumOff val="35000"/>
                    </a:schemeClr>
                  </a:solidFill>
                  <a:ea typeface="宋体" pitchFamily="2" charset="-122"/>
                </a:rPr>
                <a:t>年</a:t>
              </a:r>
              <a:r>
                <a:rPr lang="en-US" altLang="zh-CN" noProof="1">
                  <a:solidFill>
                    <a:schemeClr val="tx1">
                      <a:lumMod val="65000"/>
                      <a:lumOff val="35000"/>
                    </a:schemeClr>
                  </a:solidFill>
                  <a:ea typeface="宋体" pitchFamily="2" charset="-122"/>
                </a:rPr>
                <a:t>NBA</a:t>
              </a:r>
              <a:r>
                <a:rPr lang="zh-CN" altLang="en-US" noProof="1">
                  <a:solidFill>
                    <a:schemeClr val="tx1">
                      <a:lumMod val="65000"/>
                      <a:lumOff val="35000"/>
                    </a:schemeClr>
                  </a:solidFill>
                  <a:ea typeface="宋体" pitchFamily="2" charset="-122"/>
                </a:rPr>
                <a:t>总冠军是？</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——xx</a:t>
              </a:r>
              <a:endParaRPr lang="en-US" altLang="zh-CN" noProof="1">
                <a:solidFill>
                  <a:schemeClr val="tx1">
                    <a:lumMod val="65000"/>
                    <a:lumOff val="35000"/>
                  </a:schemeClr>
                </a:solidFill>
                <a:ea typeface="宋体" pitchFamily="2" charset="-122"/>
              </a:endParaRPr>
            </a:p>
          </p:txBody>
        </p:sp>
        <p:pic>
          <p:nvPicPr>
            <p:cNvPr id="37" name="Graphic 18" descr="Database with solid fill"/>
            <p:cNvPicPr>
              <a:picLocks noChangeAspect="true"/>
            </p:cNvPicPr>
            <p:nvPr/>
          </p:nvPicPr>
          <p:blipFill>
            <a:blip r:embed="rId5" cstate="print">
              <a:extLst>
                <a:ext uri="{28A0092B-C50C-407E-A947-70E740481C1C}">
                  <a14:useLocalDpi xmlns:a14="http://schemas.microsoft.com/office/drawing/2010/main" val="false"/>
                </a:ext>
                <a:ext uri="{96DAC541-7B7A-43D3-8B79-37D633B846F1}">
                  <asvg:svgBlip xmlns:asvg="http://schemas.microsoft.com/office/drawing/2016/SVG/main" r:embed="rId6"/>
                </a:ext>
              </a:extLst>
            </a:blip>
            <a:stretch>
              <a:fillRect/>
            </a:stretch>
          </p:blipFill>
          <p:spPr>
            <a:xfrm>
              <a:off x="8417716" y="1172701"/>
              <a:ext cx="366426" cy="366426"/>
            </a:xfrm>
            <a:prstGeom prst="rect">
              <a:avLst/>
            </a:prstGeom>
          </p:spPr>
        </p:pic>
      </p:grpSp>
      <p:grpSp>
        <p:nvGrpSpPr>
          <p:cNvPr id="38" name="Group 37"/>
          <p:cNvGrpSpPr/>
          <p:nvPr/>
        </p:nvGrpSpPr>
        <p:grpSpPr>
          <a:xfrm>
            <a:off x="8473440" y="3238500"/>
            <a:ext cx="6806565" cy="9702800"/>
            <a:chOff x="4598972" y="1051560"/>
            <a:chExt cx="3008589" cy="4945380"/>
          </a:xfrm>
        </p:grpSpPr>
        <p:sp>
          <p:nvSpPr>
            <p:cNvPr id="39" name="Shape"/>
            <p:cNvSpPr/>
            <p:nvPr/>
          </p:nvSpPr>
          <p:spPr>
            <a:xfrm>
              <a:off x="6098897" y="4488278"/>
              <a:ext cx="1508664"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6">
                <a:lumMod val="75000"/>
              </a:schemeClr>
            </a:solidFill>
            <a:ln w="12700">
              <a:miter lim="400000"/>
            </a:ln>
          </p:spPr>
          <p:txBody>
            <a:bodyPr lIns="38100" tIns="38100" rIns="38100" bIns="38100" anchor="ctr"/>
            <a:p>
              <a:pPr>
                <a:defRPr sz="3000">
                  <a:solidFill>
                    <a:srgbClr val="FFFFFF"/>
                  </a:solidFill>
                </a:defRPr>
              </a:pPr>
            </a:p>
          </p:txBody>
        </p:sp>
        <p:sp>
          <p:nvSpPr>
            <p:cNvPr id="40" name="Shape"/>
            <p:cNvSpPr/>
            <p:nvPr/>
          </p:nvSpPr>
          <p:spPr>
            <a:xfrm>
              <a:off x="4598972" y="1051560"/>
              <a:ext cx="2560074" cy="2064945"/>
            </a:xfrm>
            <a:custGeom>
              <a:avLst/>
              <a:gdLst/>
              <a:ahLst/>
              <a:cxnLst>
                <a:cxn ang="0">
                  <a:pos x="wd2" y="hd2"/>
                </a:cxn>
                <a:cxn ang="5400000">
                  <a:pos x="wd2" y="hd2"/>
                </a:cxn>
                <a:cxn ang="10800000">
                  <a:pos x="wd2" y="hd2"/>
                </a:cxn>
                <a:cxn ang="16200000">
                  <a:pos x="wd2" y="hd2"/>
                </a:cxn>
              </a:cxnLst>
              <a:rect l="0" t="0" r="r" b="b"/>
              <a:pathLst>
                <a:path w="21588" h="21600" extrusionOk="false">
                  <a:moveTo>
                    <a:pt x="17609" y="4417"/>
                  </a:moveTo>
                  <a:lnTo>
                    <a:pt x="5047" y="4417"/>
                  </a:lnTo>
                  <a:lnTo>
                    <a:pt x="5047" y="1234"/>
                  </a:lnTo>
                  <a:cubicBezTo>
                    <a:pt x="5047" y="548"/>
                    <a:pt x="4605" y="0"/>
                    <a:pt x="4052" y="0"/>
                  </a:cubicBezTo>
                  <a:lnTo>
                    <a:pt x="995" y="0"/>
                  </a:lnTo>
                  <a:cubicBezTo>
                    <a:pt x="442" y="0"/>
                    <a:pt x="0" y="548"/>
                    <a:pt x="0" y="1234"/>
                  </a:cubicBezTo>
                  <a:lnTo>
                    <a:pt x="0" y="5027"/>
                  </a:lnTo>
                  <a:cubicBezTo>
                    <a:pt x="0" y="5712"/>
                    <a:pt x="442" y="6261"/>
                    <a:pt x="995" y="6261"/>
                  </a:cubicBezTo>
                  <a:lnTo>
                    <a:pt x="1842" y="6261"/>
                  </a:lnTo>
                  <a:lnTo>
                    <a:pt x="1842" y="20320"/>
                  </a:lnTo>
                  <a:cubicBezTo>
                    <a:pt x="1842" y="21036"/>
                    <a:pt x="2309" y="21600"/>
                    <a:pt x="2873" y="21600"/>
                  </a:cubicBezTo>
                  <a:lnTo>
                    <a:pt x="21588" y="21600"/>
                  </a:lnTo>
                  <a:lnTo>
                    <a:pt x="21588" y="9338"/>
                  </a:lnTo>
                  <a:cubicBezTo>
                    <a:pt x="21600" y="6626"/>
                    <a:pt x="19807" y="4417"/>
                    <a:pt x="17609" y="4417"/>
                  </a:cubicBezTo>
                  <a:close/>
                  <a:moveTo>
                    <a:pt x="4593" y="4463"/>
                  </a:moveTo>
                  <a:cubicBezTo>
                    <a:pt x="4593" y="5149"/>
                    <a:pt x="4151" y="5697"/>
                    <a:pt x="3598" y="5697"/>
                  </a:cubicBezTo>
                  <a:lnTo>
                    <a:pt x="1449" y="5697"/>
                  </a:lnTo>
                  <a:cubicBezTo>
                    <a:pt x="896" y="5697"/>
                    <a:pt x="454" y="5149"/>
                    <a:pt x="454" y="4463"/>
                  </a:cubicBezTo>
                  <a:lnTo>
                    <a:pt x="454" y="1797"/>
                  </a:lnTo>
                  <a:cubicBezTo>
                    <a:pt x="454" y="1112"/>
                    <a:pt x="896" y="564"/>
                    <a:pt x="1449" y="564"/>
                  </a:cubicBezTo>
                  <a:lnTo>
                    <a:pt x="3598" y="564"/>
                  </a:lnTo>
                  <a:cubicBezTo>
                    <a:pt x="4151" y="564"/>
                    <a:pt x="4593" y="1112"/>
                    <a:pt x="4593" y="1797"/>
                  </a:cubicBezTo>
                  <a:lnTo>
                    <a:pt x="4593" y="4463"/>
                  </a:lnTo>
                  <a:close/>
                </a:path>
              </a:pathLst>
            </a:custGeom>
            <a:solidFill>
              <a:schemeClr val="accent6"/>
            </a:solidFill>
            <a:ln w="12700">
              <a:miter lim="400000"/>
            </a:ln>
          </p:spPr>
          <p:txBody>
            <a:bodyPr lIns="38100" tIns="38100" rIns="38100" bIns="38100" anchor="ctr"/>
            <a:p>
              <a:pPr>
                <a:defRPr sz="3000">
                  <a:solidFill>
                    <a:srgbClr val="FFFFFF"/>
                  </a:solidFill>
                </a:defRPr>
              </a:pPr>
            </a:p>
          </p:txBody>
        </p:sp>
        <p:sp>
          <p:nvSpPr>
            <p:cNvPr id="41" name="Shape"/>
            <p:cNvSpPr/>
            <p:nvPr/>
          </p:nvSpPr>
          <p:spPr>
            <a:xfrm>
              <a:off x="4977595"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33"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42" name="TextBox 13"/>
            <p:cNvSpPr txBox="true"/>
            <p:nvPr/>
          </p:nvSpPr>
          <p:spPr>
            <a:xfrm>
              <a:off x="5126022" y="1605965"/>
              <a:ext cx="1749892" cy="328829"/>
            </a:xfrm>
            <a:prstGeom prst="rect">
              <a:avLst/>
            </a:prstGeom>
            <a:noFill/>
          </p:spPr>
          <p:txBody>
            <a:bodyPr wrap="square" lIns="0" rIns="0" rtlCol="0" anchor="ctr">
              <a:spAutoFit/>
            </a:bodyPr>
            <a:p>
              <a:r>
                <a:rPr lang="zh-CN" altLang="en-US" sz="3600" b="1" noProof="1">
                  <a:ea typeface="宋体" pitchFamily="2" charset="-122"/>
                </a:rPr>
                <a:t>标量市场</a:t>
              </a:r>
              <a:endParaRPr lang="zh-CN" altLang="en-US" sz="3600" b="1" noProof="1">
                <a:ea typeface="宋体" pitchFamily="2" charset="-122"/>
              </a:endParaRPr>
            </a:p>
          </p:txBody>
        </p:sp>
        <p:sp>
          <p:nvSpPr>
            <p:cNvPr id="43" name="TextBox 14"/>
            <p:cNvSpPr txBox="true"/>
            <p:nvPr/>
          </p:nvSpPr>
          <p:spPr>
            <a:xfrm>
              <a:off x="5201378" y="2232863"/>
              <a:ext cx="1921794" cy="1034711"/>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结果是具体的数值的预测市场。</a:t>
              </a:r>
              <a:endParaRPr lang="zh-CN" altLang="en-US" b="1" noProof="1">
                <a:solidFill>
                  <a:schemeClr val="tx1">
                    <a:lumMod val="65000"/>
                    <a:lumOff val="35000"/>
                  </a:schemeClr>
                </a:solidFill>
                <a:ea typeface="宋体" pitchFamily="2" charset="-122"/>
              </a:endParaRPr>
            </a:p>
            <a:p>
              <a:pPr algn="just">
                <a:spcAft>
                  <a:spcPts val="1200"/>
                </a:spcAft>
              </a:pPr>
              <a:endParaRPr lang="zh-CN" altLang="en-US" b="1"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2021</a:t>
              </a:r>
              <a:r>
                <a:rPr lang="zh-CN" altLang="en-US" noProof="1">
                  <a:solidFill>
                    <a:schemeClr val="tx1">
                      <a:lumMod val="65000"/>
                      <a:lumOff val="35000"/>
                    </a:schemeClr>
                  </a:solidFill>
                  <a:ea typeface="宋体" pitchFamily="2" charset="-122"/>
                </a:rPr>
                <a:t>年</a:t>
              </a:r>
              <a:r>
                <a:rPr lang="en-US" altLang="zh-CN" noProof="1">
                  <a:solidFill>
                    <a:schemeClr val="tx1">
                      <a:lumMod val="65000"/>
                      <a:lumOff val="35000"/>
                    </a:schemeClr>
                  </a:solidFill>
                  <a:ea typeface="宋体" pitchFamily="2" charset="-122"/>
                </a:rPr>
                <a:t>7</a:t>
              </a:r>
              <a:r>
                <a:rPr lang="zh-CN" altLang="en-US" noProof="1">
                  <a:solidFill>
                    <a:schemeClr val="tx1">
                      <a:lumMod val="65000"/>
                      <a:lumOff val="35000"/>
                    </a:schemeClr>
                  </a:solidFill>
                  <a:ea typeface="宋体" pitchFamily="2" charset="-122"/>
                </a:rPr>
                <a:t>月某地的降水总量</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——xx</a:t>
              </a:r>
              <a:r>
                <a:rPr lang="zh-CN" altLang="en-US" noProof="1">
                  <a:solidFill>
                    <a:schemeClr val="tx1">
                      <a:lumMod val="65000"/>
                      <a:lumOff val="35000"/>
                    </a:schemeClr>
                  </a:solidFill>
                  <a:ea typeface="宋体" pitchFamily="2" charset="-122"/>
                </a:rPr>
                <a:t>毫米</a:t>
              </a:r>
              <a:endParaRPr lang="zh-CN" altLang="en-US" noProof="1">
                <a:solidFill>
                  <a:schemeClr val="tx1">
                    <a:lumMod val="65000"/>
                    <a:lumOff val="35000"/>
                  </a:schemeClr>
                </a:solidFill>
                <a:ea typeface="宋体" pitchFamily="2" charset="-122"/>
              </a:endParaRPr>
            </a:p>
          </p:txBody>
        </p:sp>
        <p:pic>
          <p:nvPicPr>
            <p:cNvPr id="44" name="Graphic 19" descr="Stopwatch 75% with solid fill"/>
            <p:cNvPicPr>
              <a:picLocks noChangeAspect="true"/>
            </p:cNvPicPr>
            <p:nvPr/>
          </p:nvPicPr>
          <p:blipFill>
            <a:blip r:embed="rId7">
              <a:extLst>
                <a:ext uri="{28A0092B-C50C-407E-A947-70E740481C1C}">
                  <a14:useLocalDpi xmlns:a14="http://schemas.microsoft.com/office/drawing/2010/main" val="false"/>
                </a:ext>
                <a:ext uri="{96DAC541-7B7A-43D3-8B79-37D633B846F1}">
                  <asvg:svgBlip xmlns:asvg="http://schemas.microsoft.com/office/drawing/2016/SVG/main" r:embed="rId8"/>
                </a:ext>
              </a:extLst>
            </a:blip>
            <a:stretch>
              <a:fillRect/>
            </a:stretch>
          </p:blipFill>
          <p:spPr>
            <a:xfrm>
              <a:off x="4695700" y="1153285"/>
              <a:ext cx="405257" cy="405257"/>
            </a:xfrm>
            <a:prstGeom prst="rect">
              <a:avLst/>
            </a:prstGeom>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22859" y="-1081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2" name="Rectangle: Rounded Corners 32"/>
          <p:cNvSpPr/>
          <p:nvPr/>
        </p:nvSpPr>
        <p:spPr>
          <a:xfrm>
            <a:off x="514350" y="2690495"/>
            <a:ext cx="5963920" cy="1659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r>
              <a:rPr lang="zh-CN" altLang="en-US" sz="4400" b="1" cap="all" noProof="1">
                <a:solidFill>
                  <a:schemeClr val="tx1"/>
                </a:solidFill>
                <a:ea typeface="宋体" pitchFamily="2" charset="-122"/>
              </a:rPr>
              <a:t>连续双边拍卖</a:t>
            </a:r>
            <a:endParaRPr lang="zh-CN" altLang="en-US" sz="4400" b="1" cap="all" noProof="1">
              <a:solidFill>
                <a:schemeClr val="tx1"/>
              </a:solidFill>
              <a:ea typeface="宋体" pitchFamily="2" charset="-122"/>
            </a:endParaRPr>
          </a:p>
        </p:txBody>
      </p:sp>
      <p:sp>
        <p:nvSpPr>
          <p:cNvPr id="4" name="Rectangle: Rounded Corners 33"/>
          <p:cNvSpPr/>
          <p:nvPr/>
        </p:nvSpPr>
        <p:spPr>
          <a:xfrm>
            <a:off x="8322310" y="5057775"/>
            <a:ext cx="7669530" cy="965835"/>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r>
              <a:rPr lang="en-US" sz="2800" b="1">
                <a:solidFill>
                  <a:schemeClr val="bg1">
                    <a:lumMod val="75000"/>
                  </a:schemeClr>
                </a:solidFill>
                <a:sym typeface="+mn-ea"/>
              </a:rPr>
              <a:t>是最常见的预测市场机制。</a:t>
            </a:r>
            <a:endParaRPr lang="en-US" sz="2800" b="1" noProof="1"/>
          </a:p>
        </p:txBody>
      </p:sp>
      <p:sp>
        <p:nvSpPr>
          <p:cNvPr id="5" name="Rectangle: Rounded Corners 34"/>
          <p:cNvSpPr/>
          <p:nvPr/>
        </p:nvSpPr>
        <p:spPr>
          <a:xfrm>
            <a:off x="8322310" y="6641465"/>
            <a:ext cx="9309100" cy="1840230"/>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p>
        </p:txBody>
      </p:sp>
      <p:sp>
        <p:nvSpPr>
          <p:cNvPr id="6" name="Rectangle: Rounded Corners 35"/>
          <p:cNvSpPr/>
          <p:nvPr/>
        </p:nvSpPr>
        <p:spPr>
          <a:xfrm>
            <a:off x="8322310" y="9162415"/>
            <a:ext cx="10615295" cy="174180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solidFill>
                <a:schemeClr val="tx1">
                  <a:lumMod val="85000"/>
                  <a:lumOff val="15000"/>
                </a:schemeClr>
              </a:solidFill>
            </a:endParaRPr>
          </a:p>
        </p:txBody>
      </p:sp>
      <p:sp>
        <p:nvSpPr>
          <p:cNvPr id="7" name="Rectangle: Rounded Corners 36"/>
          <p:cNvSpPr/>
          <p:nvPr/>
        </p:nvSpPr>
        <p:spPr>
          <a:xfrm>
            <a:off x="8365490" y="11539220"/>
            <a:ext cx="9918065" cy="1285240"/>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solidFill>
                <a:schemeClr val="tx1">
                  <a:lumMod val="85000"/>
                  <a:lumOff val="15000"/>
                </a:schemeClr>
              </a:solidFill>
            </a:endParaRPr>
          </a:p>
        </p:txBody>
      </p:sp>
      <p:sp>
        <p:nvSpPr>
          <p:cNvPr id="43" name="Rectangle 42"/>
          <p:cNvSpPr/>
          <p:nvPr/>
        </p:nvSpPr>
        <p:spPr>
          <a:xfrm>
            <a:off x="8663305" y="6823075"/>
            <a:ext cx="11732260" cy="1476375"/>
          </a:xfrm>
          <a:prstGeom prst="rect">
            <a:avLst/>
          </a:prstGeom>
        </p:spPr>
        <p:txBody>
          <a:bodyPr wrap="square" anchor="ctr">
            <a:spAutoFit/>
          </a:bodyPr>
          <a:lstStyle/>
          <a:p>
            <a:pPr algn="just"/>
            <a:r>
              <a:rPr lang="en-US" sz="1800" b="1" noProof="1">
                <a:solidFill>
                  <a:schemeClr val="bg1">
                    <a:lumMod val="75000"/>
                  </a:schemeClr>
                </a:solidFill>
              </a:rPr>
              <a:t>所有人对同一个事件会有不同的看法，因为他们对这件事的心理预期也是不同的，</a:t>
            </a:r>
            <a:endParaRPr lang="en-US" sz="1800" b="1" noProof="1">
              <a:solidFill>
                <a:schemeClr val="bg1">
                  <a:lumMod val="75000"/>
                </a:schemeClr>
              </a:solidFill>
            </a:endParaRPr>
          </a:p>
          <a:p>
            <a:pPr algn="just"/>
            <a:r>
              <a:rPr lang="en-US" sz="1800" b="1" noProof="1">
                <a:solidFill>
                  <a:schemeClr val="bg1">
                    <a:lumMod val="75000"/>
                  </a:schemeClr>
                </a:solidFill>
              </a:rPr>
              <a:t>如果每个市场锚定一个概率函数，当人们觉得这个概率太高或是太低时，可以从持有</a:t>
            </a:r>
            <a:endParaRPr lang="en-US" sz="1800" b="1" noProof="1">
              <a:solidFill>
                <a:schemeClr val="bg1">
                  <a:lumMod val="75000"/>
                </a:schemeClr>
              </a:solidFill>
            </a:endParaRPr>
          </a:p>
          <a:p>
            <a:pPr algn="just"/>
            <a:r>
              <a:rPr lang="en-US" sz="1800" b="1" noProof="1">
                <a:solidFill>
                  <a:schemeClr val="bg1">
                    <a:lumMod val="75000"/>
                  </a:schemeClr>
                </a:solidFill>
              </a:rPr>
              <a:t>相反观点的交易对手那里卖出或者买入股票。我们对这种机制的输入包含两块：</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金额</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概率的升降</a:t>
            </a:r>
            <a:endParaRPr lang="en-US" sz="1800" b="1" noProof="1">
              <a:solidFill>
                <a:schemeClr val="bg1">
                  <a:lumMod val="75000"/>
                </a:schemeClr>
              </a:solidFill>
            </a:endParaRPr>
          </a:p>
        </p:txBody>
      </p:sp>
      <p:sp>
        <p:nvSpPr>
          <p:cNvPr id="44" name="Rectangle 43"/>
          <p:cNvSpPr/>
          <p:nvPr/>
        </p:nvSpPr>
        <p:spPr>
          <a:xfrm>
            <a:off x="8735695" y="9450388"/>
            <a:ext cx="9785985" cy="1198880"/>
          </a:xfrm>
          <a:prstGeom prst="rect">
            <a:avLst/>
          </a:prstGeom>
        </p:spPr>
        <p:txBody>
          <a:bodyPr wrap="square" anchor="ctr">
            <a:spAutoFit/>
          </a:bodyPr>
          <a:lstStyle/>
          <a:p>
            <a:pPr algn="just"/>
            <a:r>
              <a:rPr lang="en-US" sz="1800" b="1" noProof="1">
                <a:solidFill>
                  <a:schemeClr val="bg1">
                    <a:lumMod val="75000"/>
                  </a:schemeClr>
                </a:solidFill>
              </a:rPr>
              <a:t>在零和游戏（一方获利必有一方受损，最终总数为0）双边拍卖的预测市场里，参与者之间互相牵制。这就会出现一个现象——如果你始终相信其他人对你所做的事情有更好的信息，即使你不一定知道事件发展的方向，你的下注也会开始变得不再合理。而我们预期每个市场参与者都真正理性并对各自信息的预期价值有很好的估计</a:t>
            </a:r>
            <a:endParaRPr lang="en-US" sz="1800" b="1" noProof="1">
              <a:solidFill>
                <a:schemeClr val="bg1">
                  <a:lumMod val="75000"/>
                </a:schemeClr>
              </a:solidFill>
            </a:endParaRPr>
          </a:p>
        </p:txBody>
      </p:sp>
      <p:sp>
        <p:nvSpPr>
          <p:cNvPr id="45" name="Rectangle 44"/>
          <p:cNvSpPr/>
          <p:nvPr/>
        </p:nvSpPr>
        <p:spPr>
          <a:xfrm>
            <a:off x="8879205" y="11709083"/>
            <a:ext cx="8557895" cy="1014730"/>
          </a:xfrm>
          <a:prstGeom prst="rect">
            <a:avLst/>
          </a:prstGeom>
        </p:spPr>
        <p:txBody>
          <a:bodyPr wrap="square" anchor="ctr">
            <a:spAutoFit/>
          </a:bodyPr>
          <a:lstStyle/>
          <a:p>
            <a:pPr algn="just"/>
            <a:r>
              <a:rPr lang="en-US" sz="2000" b="1" noProof="1">
                <a:solidFill>
                  <a:schemeClr val="tx1">
                    <a:lumMod val="75000"/>
                  </a:schemeClr>
                </a:solidFill>
              </a:rPr>
              <a:t>双</a:t>
            </a:r>
            <a:r>
              <a:rPr lang="zh-CN" altLang="en-US" sz="2000" b="1" noProof="1">
                <a:solidFill>
                  <a:schemeClr val="tx1">
                    <a:lumMod val="75000"/>
                  </a:schemeClr>
                </a:solidFill>
                <a:ea typeface="宋体" pitchFamily="2" charset="-122"/>
              </a:rPr>
              <a:t>边</a:t>
            </a:r>
            <a:r>
              <a:rPr lang="en-US" sz="2000" b="1" noProof="1">
                <a:solidFill>
                  <a:schemeClr val="tx1">
                    <a:lumMod val="75000"/>
                  </a:schemeClr>
                </a:solidFill>
              </a:rPr>
              <a:t>拍卖的问题在于它实际上并未征求您的真实概率。如果市场说 30%，而你是一个小投资者，你认为实际的概率是 40% 或 80% 并不重要。它还需要一个交易对手方进行交易，并且在非常浅的市场上遇到麻烦。</a:t>
            </a:r>
            <a:endParaRPr lang="en-US" sz="2000" b="1" noProof="1">
              <a:solidFill>
                <a:schemeClr val="tx1">
                  <a:lumMod val="75000"/>
                </a:schemeClr>
              </a:solidFill>
            </a:endParaRPr>
          </a:p>
        </p:txBody>
      </p:sp>
      <p:cxnSp>
        <p:nvCxnSpPr>
          <p:cNvPr id="3" name="肘形连接符 2"/>
          <p:cNvCxnSpPr>
            <a:stCxn id="2" idx="2"/>
            <a:endCxn id="4" idx="1"/>
          </p:cNvCxnSpPr>
          <p:nvPr/>
        </p:nvCxnSpPr>
        <p:spPr>
          <a:xfrm rot="5400000" flipV="true">
            <a:off x="5313998" y="2532698"/>
            <a:ext cx="119062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8" name="肘形连接符 7"/>
          <p:cNvCxnSpPr>
            <a:stCxn id="2" idx="2"/>
            <a:endCxn id="5" idx="1"/>
          </p:cNvCxnSpPr>
          <p:nvPr/>
        </p:nvCxnSpPr>
        <p:spPr>
          <a:xfrm rot="5400000" flipV="true">
            <a:off x="4304030" y="3542665"/>
            <a:ext cx="321119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9" name="肘形连接符 8"/>
          <p:cNvCxnSpPr>
            <a:stCxn id="2" idx="2"/>
            <a:endCxn id="6" idx="1"/>
          </p:cNvCxnSpPr>
          <p:nvPr/>
        </p:nvCxnSpPr>
        <p:spPr>
          <a:xfrm rot="5400000" flipV="true">
            <a:off x="3067685" y="4779010"/>
            <a:ext cx="5683250"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10" name="肘形连接符 9"/>
          <p:cNvCxnSpPr>
            <a:endCxn id="7" idx="1"/>
          </p:cNvCxnSpPr>
          <p:nvPr/>
        </p:nvCxnSpPr>
        <p:spPr>
          <a:xfrm rot="5400000" flipV="true">
            <a:off x="2000250" y="5815965"/>
            <a:ext cx="7844155" cy="4886325"/>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sp>
        <p:nvSpPr>
          <p:cNvPr id="11" name="文本框 10"/>
          <p:cNvSpPr txBox="true"/>
          <p:nvPr/>
        </p:nvSpPr>
        <p:spPr>
          <a:xfrm>
            <a:off x="10609580" y="557213"/>
            <a:ext cx="7840345"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6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grpSp>
        <p:nvGrpSpPr>
          <p:cNvPr id="3" name="组合 2"/>
          <p:cNvGrpSpPr/>
          <p:nvPr/>
        </p:nvGrpSpPr>
        <p:grpSpPr>
          <a:xfrm>
            <a:off x="2093595" y="2373630"/>
            <a:ext cx="21097240" cy="10698480"/>
            <a:chOff x="3297" y="2269"/>
            <a:chExt cx="12605" cy="6392"/>
          </a:xfrm>
        </p:grpSpPr>
        <p:sp>
          <p:nvSpPr>
            <p:cNvPr id="73" name="Freeform: Shape 72"/>
            <p:cNvSpPr/>
            <p:nvPr/>
          </p:nvSpPr>
          <p:spPr>
            <a:xfrm>
              <a:off x="3297" y="2869"/>
              <a:ext cx="12605" cy="5147"/>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457200" rIns="640080" rtlCol="0" anchor="t"/>
            <a:p>
              <a:pPr lvl="0" algn="just"/>
              <a:endParaRPr kumimoji="0" lang="en-US" sz="24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4" name="Freeform: Shape 73"/>
            <p:cNvSpPr/>
            <p:nvPr/>
          </p:nvSpPr>
          <p:spPr>
            <a:xfrm>
              <a:off x="3297" y="2269"/>
              <a:ext cx="1583" cy="1199"/>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sp>
          <p:nvSpPr>
            <p:cNvPr id="75" name="Freeform: Shape 74"/>
            <p:cNvSpPr/>
            <p:nvPr/>
          </p:nvSpPr>
          <p:spPr>
            <a:xfrm>
              <a:off x="14320" y="7463"/>
              <a:ext cx="1583" cy="1199"/>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grpSp>
      <p:sp>
        <p:nvSpPr>
          <p:cNvPr id="2" name="文本框 1"/>
          <p:cNvSpPr txBox="true"/>
          <p:nvPr/>
        </p:nvSpPr>
        <p:spPr>
          <a:xfrm>
            <a:off x="3365500" y="7727315"/>
            <a:ext cx="1811528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n-lt"/>
              <a:ea typeface="+mn-ea"/>
              <a:cs typeface="+mn-cs"/>
              <a:sym typeface="Helvetica Neue"/>
            </a:endParaRPr>
          </a:p>
        </p:txBody>
      </p:sp>
      <p:sp>
        <p:nvSpPr>
          <p:cNvPr id="4" name="Text Box 3"/>
          <p:cNvSpPr txBox="true"/>
          <p:nvPr/>
        </p:nvSpPr>
        <p:spPr>
          <a:xfrm>
            <a:off x="3797300" y="5801360"/>
            <a:ext cx="16531590" cy="40411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适用于预测必须将概率分配给一组互斥的离散结果或类别的任务。这组可能的结果本质上可以是二元的或分类的，分配给这组结果的概率之和必须为 1（其中每个单独的概率在 0 到 1 的范围内）。</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Brier 分数可以被认为是一个成本函数。更准确地说，在一组 N 个预测中，</a:t>
            </a:r>
            <a:r>
              <a:rPr kumimoji="0" lang="en-US" altLang="zh-CN" sz="3200" b="0" i="0" u="none" strike="noStrike" cap="none" spc="0" normalizeH="0" baseline="0">
                <a:ln>
                  <a:noFill/>
                </a:ln>
                <a:solidFill>
                  <a:schemeClr val="bg1"/>
                </a:solidFill>
                <a:effectLst/>
                <a:uFillTx/>
                <a:latin typeface="+mn-lt"/>
                <a:ea typeface="宋体" charset="0"/>
                <a:cs typeface="+mn-cs"/>
                <a:sym typeface="Helvetica Neue"/>
              </a:rPr>
              <a:t>Brier</a:t>
            </a: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分数衡量的是以下两者的均方差：</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914400" marR="0" lvl="1" indent="-457200" algn="l" defTabSz="2438400" rtl="0" fontAlgn="auto" latinLnBrk="0" hangingPunct="0">
              <a:lnSpc>
                <a:spcPct val="100000"/>
              </a:lnSpc>
              <a:spcBef>
                <a:spcPts val="0"/>
              </a:spcBef>
              <a:spcAft>
                <a:spcPts val="0"/>
              </a:spcAft>
              <a:buClrTx/>
              <a:buSzTx/>
              <a:buFont typeface="+mj-lt"/>
              <a:buAutoNum type="arabicPeriod"/>
            </a:pPr>
            <a:r>
              <a:rPr lang="en-US" altLang="zh-CN" sz="3200">
                <a:solidFill>
                  <a:schemeClr val="bg1"/>
                </a:solidFill>
                <a:ea typeface="宋体" charset="0"/>
                <a:sym typeface="Helvetica Neue"/>
              </a:rPr>
              <a:t>分配给</a:t>
            </a:r>
            <a:r>
              <a:rPr lang="zh-CN" altLang="en-US" sz="3200">
                <a:solidFill>
                  <a:schemeClr val="bg1"/>
                </a:solidFill>
                <a:ea typeface="宋体" charset="0"/>
                <a:sym typeface="Helvetica Neue"/>
              </a:rPr>
              <a:t>第</a:t>
            </a:r>
            <a:r>
              <a:rPr lang="en-US" altLang="zh-CN" sz="3200">
                <a:solidFill>
                  <a:schemeClr val="bg1"/>
                </a:solidFill>
                <a:ea typeface="宋体" charset="0"/>
                <a:sym typeface="Helvetica Neue"/>
              </a:rPr>
              <a:t> i </a:t>
            </a:r>
            <a:r>
              <a:rPr lang="zh-CN" altLang="en-US" sz="3200">
                <a:solidFill>
                  <a:schemeClr val="bg1"/>
                </a:solidFill>
                <a:ea typeface="宋体" charset="0"/>
                <a:sym typeface="Helvetica Neue"/>
              </a:rPr>
              <a:t>个</a:t>
            </a:r>
            <a:r>
              <a:rPr lang="en-US" altLang="zh-CN" sz="3200">
                <a:solidFill>
                  <a:schemeClr val="bg1"/>
                </a:solidFill>
                <a:ea typeface="宋体" charset="0"/>
                <a:sym typeface="Helvetica Neue"/>
              </a:rPr>
              <a:t>可能结果的预测概率</a:t>
            </a:r>
            <a:endParaRPr kumimoji="0" lang="en-US" altLang="zh-CN" sz="3200" b="0" i="0" u="none" strike="noStrike" cap="none" spc="0" normalizeH="0" baseline="0">
              <a:ln>
                <a:noFill/>
              </a:ln>
              <a:solidFill>
                <a:schemeClr val="bg1"/>
              </a:solidFill>
              <a:effectLst/>
              <a:uFillTx/>
              <a:latin typeface="+mn-lt"/>
              <a:ea typeface="宋体" charset="0"/>
              <a:cs typeface="+mn-cs"/>
              <a:sym typeface="Helvetica Neue"/>
            </a:endParaRPr>
          </a:p>
          <a:p>
            <a:pPr marL="914400" marR="0" lvl="1" indent="-457200" algn="l" defTabSz="2438400" rtl="0" fontAlgn="auto" latinLnBrk="0" hangingPunct="0">
              <a:lnSpc>
                <a:spcPct val="100000"/>
              </a:lnSpc>
              <a:spcBef>
                <a:spcPts val="0"/>
              </a:spcBef>
              <a:spcAft>
                <a:spcPts val="0"/>
              </a:spcAft>
              <a:buClrTx/>
              <a:buSzTx/>
              <a:buFont typeface="+mj-lt"/>
              <a:buAutoNum type="arabicPeriod"/>
            </a:pPr>
            <a:r>
              <a:rPr lang="zh-CN" altLang="en-US" sz="3200">
                <a:solidFill>
                  <a:schemeClr val="bg1"/>
                </a:solidFill>
                <a:ea typeface="宋体" charset="0"/>
                <a:sym typeface="Helvetica Neue"/>
              </a:rPr>
              <a:t>实际结果</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因此，一组预测的 Brier 分数越低，预测校准得越好。</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2702</Words>
  <Application>WPS Presentation</Application>
  <PresentationFormat/>
  <Paragraphs>209</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宋体</vt:lpstr>
      <vt:lpstr>Wingdings</vt:lpstr>
      <vt:lpstr>Helvetica Neue</vt:lpstr>
      <vt:lpstr>Gubbi</vt:lpstr>
      <vt:lpstr>Helvetica Neue Medium</vt:lpstr>
      <vt:lpstr>微软雅黑</vt:lpstr>
      <vt:lpstr>Exo 2</vt:lpstr>
      <vt:lpstr>文泉驿微米黑</vt:lpstr>
      <vt:lpstr>Verdana</vt:lpstr>
      <vt:lpstr>Calibri</vt:lpstr>
      <vt:lpstr>Ubuntu</vt:lpstr>
      <vt:lpstr>DejaVu Sans</vt:lpstr>
      <vt:lpstr>宋体</vt:lpstr>
      <vt:lpstr>Arial Unicode MS</vt:lpstr>
      <vt:lpstr>Phetsarath OT</vt:lpstr>
      <vt:lpstr>Helvetica Neue</vt:lpstr>
      <vt:lpstr>Standard Symbols PS</vt:lpstr>
      <vt:lpstr>DejaVu Math TeX Gyre</vt:lpstr>
      <vt:lpstr>21_BasicWhite</vt:lpstr>
      <vt:lpstr>PowerPoint 演示文稿</vt:lpstr>
      <vt:lpstr>PowerPoint 演示文稿</vt:lpstr>
      <vt:lpstr>Prediction Market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10</cp:revision>
  <dcterms:created xsi:type="dcterms:W3CDTF">2021-07-09T10:03:15Z</dcterms:created>
  <dcterms:modified xsi:type="dcterms:W3CDTF">2021-07-09T10:03:15Z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DA5B44CB0260448495252E22CB6DE979</vt:lpwstr>
  </property>
  <property fmtid="{D5CDD505-2E9C-101B-9397-08002B2CF9AE}" pid="3" name="KSOProductBuildVer">
    <vt:lpwstr>1033-11.1.0.9719</vt:lpwstr>
  </property>
</Properties>
</file>